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66" r:id="rId3"/>
    <p:sldId id="267" r:id="rId4"/>
    <p:sldId id="270" r:id="rId5"/>
    <p:sldId id="268" r:id="rId6"/>
    <p:sldId id="269" r:id="rId7"/>
    <p:sldId id="271" r:id="rId8"/>
    <p:sldId id="272" r:id="rId9"/>
    <p:sldId id="274" r:id="rId10"/>
    <p:sldId id="275" r:id="rId11"/>
    <p:sldId id="276" r:id="rId12"/>
    <p:sldId id="277" r:id="rId13"/>
    <p:sldId id="273" r:id="rId14"/>
    <p:sldId id="279" r:id="rId15"/>
    <p:sldId id="278" r:id="rId16"/>
    <p:sldId id="280" r:id="rId17"/>
    <p:sldId id="281" r:id="rId18"/>
    <p:sldId id="282" r:id="rId19"/>
    <p:sldId id="283" r:id="rId2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0" d="100"/>
          <a:sy n="400" d="100"/>
        </p:scale>
        <p:origin x="-12420" y="-10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41844-2097-4360-BE1C-4CDB978DC6F6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E1C87-2EF1-4F92-91A9-9147C7A2A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39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01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2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22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21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02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25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43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44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26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79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80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39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37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409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793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64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19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719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771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0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4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870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21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7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7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48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0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10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8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58CED-F58C-497A-AF72-5A63E0DA689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1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L5UD240mCQ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HIyBpi7B-d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1501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</a:t>
            </a:r>
            <a:endParaRPr lang="en-US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C59B20-9F1A-44B7-95AE-E1E78198A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" y="1140399"/>
            <a:ext cx="9416143" cy="7499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F55EBD-466C-4F90-9E90-E0D0634C219A}"/>
              </a:ext>
            </a:extLst>
          </p:cNvPr>
          <p:cNvSpPr txBox="1"/>
          <p:nvPr/>
        </p:nvSpPr>
        <p:spPr>
          <a:xfrm>
            <a:off x="555171" y="2416629"/>
            <a:ext cx="46622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Primeri, ko to radi naredimo: </a:t>
            </a:r>
          </a:p>
          <a:p>
            <a:endParaRPr lang="sl-SI" dirty="0"/>
          </a:p>
          <a:p>
            <a:r>
              <a:rPr lang="sl-SI" dirty="0"/>
              <a:t> opis gibanja v pospešenem dvigalu, avtomobilu</a:t>
            </a:r>
          </a:p>
          <a:p>
            <a:endParaRPr lang="sl-SI" dirty="0"/>
          </a:p>
          <a:p>
            <a:r>
              <a:rPr lang="sl-SI" dirty="0"/>
              <a:t> opis gibanja v vrtečem se 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638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6692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 – premo enakomerno pospešeni KS – vztrajnostna sila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55EBD-466C-4F90-9E90-E0D0634C219A}"/>
              </a:ext>
            </a:extLst>
          </p:cNvPr>
          <p:cNvSpPr txBox="1"/>
          <p:nvPr/>
        </p:nvSpPr>
        <p:spPr>
          <a:xfrm>
            <a:off x="555171" y="1355272"/>
            <a:ext cx="4705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a) Obravnava visečega nihala v inercialnem KS 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CADFCE-091E-4451-A6E8-612DF5FE5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94" y="2498309"/>
            <a:ext cx="8890606" cy="35024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E42A8A-091C-4087-A002-4D4141880373}"/>
              </a:ext>
            </a:extLst>
          </p:cNvPr>
          <p:cNvSpPr txBox="1"/>
          <p:nvPr/>
        </p:nvSpPr>
        <p:spPr>
          <a:xfrm>
            <a:off x="449034" y="6164037"/>
            <a:ext cx="8294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400" dirty="0"/>
              <a:t>V S ugotovimo: krogla se giblje pospešeno, vsota sile v vrvici in teže je enaka produktu mase krogle in pospeška.</a:t>
            </a:r>
            <a:endParaRPr lang="en-US" sz="14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0645A25-831C-4336-9372-778325FB63A8}"/>
              </a:ext>
            </a:extLst>
          </p:cNvPr>
          <p:cNvCxnSpPr/>
          <p:nvPr/>
        </p:nvCxnSpPr>
        <p:spPr>
          <a:xfrm flipV="1">
            <a:off x="4849586" y="3257550"/>
            <a:ext cx="302078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EC107A3-38DF-4873-AB4A-304CDE5B7A97}"/>
              </a:ext>
            </a:extLst>
          </p:cNvPr>
          <p:cNvCxnSpPr>
            <a:cxnSpLocks/>
          </p:cNvCxnSpPr>
          <p:nvPr/>
        </p:nvCxnSpPr>
        <p:spPr>
          <a:xfrm>
            <a:off x="4833257" y="4008664"/>
            <a:ext cx="16329" cy="6858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489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53964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sile:</a:t>
            </a:r>
          </a:p>
          <a:p>
            <a:r>
              <a:rPr lang="sl-SI" b="1" dirty="0"/>
              <a:t>1) premo enakomerno pospešeni KS – vztrajnostna sila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55EBD-466C-4F90-9E90-E0D0634C219A}"/>
              </a:ext>
            </a:extLst>
          </p:cNvPr>
          <p:cNvSpPr txBox="1"/>
          <p:nvPr/>
        </p:nvSpPr>
        <p:spPr>
          <a:xfrm>
            <a:off x="555171" y="1355272"/>
            <a:ext cx="493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b) Obravnava visečega nihala v </a:t>
            </a:r>
            <a:r>
              <a:rPr lang="sl-SI" dirty="0" err="1"/>
              <a:t>neinercialnem</a:t>
            </a:r>
            <a:r>
              <a:rPr lang="sl-SI" dirty="0"/>
              <a:t> KS S‘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6C2014-EF22-4331-A0B5-FA508B5AB333}"/>
              </a:ext>
            </a:extLst>
          </p:cNvPr>
          <p:cNvSpPr txBox="1"/>
          <p:nvPr/>
        </p:nvSpPr>
        <p:spPr>
          <a:xfrm>
            <a:off x="473529" y="5717771"/>
            <a:ext cx="3181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V S‘ ugotovimo: krogla miruje!? 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0B86EE-648C-45FC-8C6B-1353F3996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29" y="2308979"/>
            <a:ext cx="8313964" cy="30090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8830A40-6378-41B6-A7E6-7118FBAD33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388" y="6260314"/>
            <a:ext cx="5242463" cy="369332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ADB9556-4B43-4171-9A38-941A35D95F37}"/>
              </a:ext>
            </a:extLst>
          </p:cNvPr>
          <p:cNvCxnSpPr/>
          <p:nvPr/>
        </p:nvCxnSpPr>
        <p:spPr>
          <a:xfrm flipV="1">
            <a:off x="4024993" y="2988128"/>
            <a:ext cx="302078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90C10D-DABB-4D64-BF4E-04F48B1E90B2}"/>
              </a:ext>
            </a:extLst>
          </p:cNvPr>
          <p:cNvCxnSpPr>
            <a:cxnSpLocks/>
          </p:cNvCxnSpPr>
          <p:nvPr/>
        </p:nvCxnSpPr>
        <p:spPr>
          <a:xfrm>
            <a:off x="4008664" y="3739242"/>
            <a:ext cx="16329" cy="6858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AB19A10-6971-4C91-A974-0625E578992B}"/>
              </a:ext>
            </a:extLst>
          </p:cNvPr>
          <p:cNvCxnSpPr/>
          <p:nvPr/>
        </p:nvCxnSpPr>
        <p:spPr>
          <a:xfrm flipH="1">
            <a:off x="3535136" y="3722914"/>
            <a:ext cx="43270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144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6692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 – premo enakomerno pospešeni KS – vztrajnostna sila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55EBD-466C-4F90-9E90-E0D0634C219A}"/>
              </a:ext>
            </a:extLst>
          </p:cNvPr>
          <p:cNvSpPr txBox="1"/>
          <p:nvPr/>
        </p:nvSpPr>
        <p:spPr>
          <a:xfrm>
            <a:off x="628650" y="2375807"/>
            <a:ext cx="3508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accent1"/>
                </a:solidFill>
              </a:rPr>
              <a:t>1) Vztrajnostna sila (premo gibanje)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ED0088-8650-4F01-B9DF-69821C0B0550}"/>
              </a:ext>
            </a:extLst>
          </p:cNvPr>
          <p:cNvSpPr txBox="1"/>
          <p:nvPr/>
        </p:nvSpPr>
        <p:spPr>
          <a:xfrm>
            <a:off x="628650" y="2871107"/>
            <a:ext cx="53742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2) Centrifugalna sila (enakomerno krožeč KS)</a:t>
            </a:r>
          </a:p>
          <a:p>
            <a:endParaRPr lang="sl-SI" dirty="0"/>
          </a:p>
          <a:p>
            <a:r>
              <a:rPr lang="sl-SI" dirty="0">
                <a:solidFill>
                  <a:schemeClr val="bg2">
                    <a:lumMod val="90000"/>
                  </a:schemeClr>
                </a:solidFill>
              </a:rPr>
              <a:t>3) Coriolisova sila (gibanje v enakomerno krožečem KS)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11" name="Picture 17">
            <a:extLst>
              <a:ext uri="{FF2B5EF4-FFF2-40B4-BE49-F238E27FC236}">
                <a16:creationId xmlns:a16="http://schemas.microsoft.com/office/drawing/2014/main" id="{9DD7474E-D2DB-4AB5-9C05-C092E36F4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961" y="2501963"/>
            <a:ext cx="248960" cy="20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819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F55EBD-466C-4F90-9E90-E0D0634C219A}"/>
              </a:ext>
            </a:extLst>
          </p:cNvPr>
          <p:cNvSpPr txBox="1"/>
          <p:nvPr/>
        </p:nvSpPr>
        <p:spPr>
          <a:xfrm>
            <a:off x="555171" y="1355272"/>
            <a:ext cx="5862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b) Obravnava visečega sedeža na vrtiljaku v inercialnem KS 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857B1C-4204-4DC5-AC68-3494E94D68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804" y="2243219"/>
            <a:ext cx="6379464" cy="34655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D18C2B-FF62-4E68-A1D1-D60542B0DA09}"/>
              </a:ext>
            </a:extLst>
          </p:cNvPr>
          <p:cNvSpPr txBox="1"/>
          <p:nvPr/>
        </p:nvSpPr>
        <p:spPr>
          <a:xfrm>
            <a:off x="449034" y="6164037"/>
            <a:ext cx="76209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400" dirty="0"/>
              <a:t>V S ugotovimo: sedež se vrti zato mora biti vsota sil nanj enaka produktu mase in radialnega pospeška.</a:t>
            </a: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A1627A-3FBD-417F-AFC6-FA5ED70E8ABA}"/>
              </a:ext>
            </a:extLst>
          </p:cNvPr>
          <p:cNvSpPr txBox="1"/>
          <p:nvPr/>
        </p:nvSpPr>
        <p:spPr>
          <a:xfrm>
            <a:off x="865414" y="260450"/>
            <a:ext cx="4534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sile:</a:t>
            </a:r>
          </a:p>
          <a:p>
            <a:r>
              <a:rPr lang="sl-SI" b="1" dirty="0"/>
              <a:t>2) enakomerno vrteči KS – centrifugalna sila</a:t>
            </a:r>
            <a:endParaRPr lang="en-US" b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72480A4-2C69-43AC-A84F-0FA77F9E7815}"/>
              </a:ext>
            </a:extLst>
          </p:cNvPr>
          <p:cNvCxnSpPr>
            <a:cxnSpLocks/>
          </p:cNvCxnSpPr>
          <p:nvPr/>
        </p:nvCxnSpPr>
        <p:spPr>
          <a:xfrm flipH="1" flipV="1">
            <a:off x="7356021" y="3429000"/>
            <a:ext cx="277586" cy="620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C2AEE99-58CA-4FA0-8362-9D36580C92FF}"/>
              </a:ext>
            </a:extLst>
          </p:cNvPr>
          <p:cNvCxnSpPr>
            <a:cxnSpLocks/>
          </p:cNvCxnSpPr>
          <p:nvPr/>
        </p:nvCxnSpPr>
        <p:spPr>
          <a:xfrm>
            <a:off x="7641772" y="4049486"/>
            <a:ext cx="0" cy="71845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353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F55EBD-466C-4F90-9E90-E0D0634C219A}"/>
              </a:ext>
            </a:extLst>
          </p:cNvPr>
          <p:cNvSpPr txBox="1"/>
          <p:nvPr/>
        </p:nvSpPr>
        <p:spPr>
          <a:xfrm>
            <a:off x="555171" y="1355272"/>
            <a:ext cx="810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b) Obravnava visečega sedeža na vrtiljaku v </a:t>
            </a:r>
            <a:r>
              <a:rPr lang="sl-SI" dirty="0" err="1"/>
              <a:t>neinercialnem</a:t>
            </a:r>
            <a:r>
              <a:rPr lang="sl-SI" dirty="0"/>
              <a:t> KS S‘, ki se vrti z vrtiljakom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654B65-CEAC-45AA-8CF6-CA519E5DD2C9}"/>
              </a:ext>
            </a:extLst>
          </p:cNvPr>
          <p:cNvSpPr txBox="1"/>
          <p:nvPr/>
        </p:nvSpPr>
        <p:spPr>
          <a:xfrm>
            <a:off x="473529" y="5717771"/>
            <a:ext cx="3181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V S‘ ugotovimo: krogla miruje!?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9DB702-362F-4EB6-8D53-AC4C983EA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885" y="2016580"/>
            <a:ext cx="5268903" cy="33909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FE19AF-8713-4A02-AE17-4CC8C3D47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9451" y="6020679"/>
            <a:ext cx="6490607" cy="7533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F2A5BD-3E0A-4599-9638-7C488B69BDAE}"/>
              </a:ext>
            </a:extLst>
          </p:cNvPr>
          <p:cNvSpPr txBox="1"/>
          <p:nvPr/>
        </p:nvSpPr>
        <p:spPr>
          <a:xfrm>
            <a:off x="865414" y="260450"/>
            <a:ext cx="4534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sile:</a:t>
            </a:r>
          </a:p>
          <a:p>
            <a:r>
              <a:rPr lang="sl-SI" b="1" dirty="0"/>
              <a:t>2) enakomerno vrteči KS – centrifugalna sila</a:t>
            </a:r>
            <a:endParaRPr lang="en-US" b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423F2B8-72D2-42EF-8C46-40552701E5D6}"/>
              </a:ext>
            </a:extLst>
          </p:cNvPr>
          <p:cNvCxnSpPr>
            <a:cxnSpLocks/>
          </p:cNvCxnSpPr>
          <p:nvPr/>
        </p:nvCxnSpPr>
        <p:spPr>
          <a:xfrm flipH="1" flipV="1">
            <a:off x="6204857" y="3714750"/>
            <a:ext cx="277586" cy="620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E337D49-60C4-4398-8243-F48418160392}"/>
              </a:ext>
            </a:extLst>
          </p:cNvPr>
          <p:cNvCxnSpPr>
            <a:cxnSpLocks/>
          </p:cNvCxnSpPr>
          <p:nvPr/>
        </p:nvCxnSpPr>
        <p:spPr>
          <a:xfrm>
            <a:off x="6490608" y="4343400"/>
            <a:ext cx="0" cy="71029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A1CF3F4-FB89-46F2-B934-906CF12FA101}"/>
              </a:ext>
            </a:extLst>
          </p:cNvPr>
          <p:cNvCxnSpPr/>
          <p:nvPr/>
        </p:nvCxnSpPr>
        <p:spPr>
          <a:xfrm>
            <a:off x="6490607" y="4367893"/>
            <a:ext cx="37555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A07D75-73CB-4709-AAFF-B893C2EE5AF8}"/>
              </a:ext>
            </a:extLst>
          </p:cNvPr>
          <p:cNvCxnSpPr>
            <a:cxnSpLocks/>
          </p:cNvCxnSpPr>
          <p:nvPr/>
        </p:nvCxnSpPr>
        <p:spPr>
          <a:xfrm>
            <a:off x="8099577" y="6145012"/>
            <a:ext cx="1628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E0D6728-1F3F-48FF-B0F6-632D9EC690A6}"/>
              </a:ext>
            </a:extLst>
          </p:cNvPr>
          <p:cNvCxnSpPr>
            <a:cxnSpLocks/>
          </p:cNvCxnSpPr>
          <p:nvPr/>
        </p:nvCxnSpPr>
        <p:spPr>
          <a:xfrm>
            <a:off x="8166382" y="6087103"/>
            <a:ext cx="96033" cy="5790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1458D9-67E4-40E8-A96C-68350EA85E17}"/>
              </a:ext>
            </a:extLst>
          </p:cNvPr>
          <p:cNvCxnSpPr>
            <a:cxnSpLocks/>
          </p:cNvCxnSpPr>
          <p:nvPr/>
        </p:nvCxnSpPr>
        <p:spPr>
          <a:xfrm>
            <a:off x="9323540" y="6202921"/>
            <a:ext cx="1628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BF52D6F-9729-48F6-8A7C-A3BB861C7DF6}"/>
              </a:ext>
            </a:extLst>
          </p:cNvPr>
          <p:cNvCxnSpPr>
            <a:cxnSpLocks/>
          </p:cNvCxnSpPr>
          <p:nvPr/>
        </p:nvCxnSpPr>
        <p:spPr>
          <a:xfrm>
            <a:off x="9390345" y="6145012"/>
            <a:ext cx="96033" cy="5790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363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F55EBD-466C-4F90-9E90-E0D0634C219A}"/>
              </a:ext>
            </a:extLst>
          </p:cNvPr>
          <p:cNvSpPr txBox="1"/>
          <p:nvPr/>
        </p:nvSpPr>
        <p:spPr>
          <a:xfrm>
            <a:off x="555171" y="1355272"/>
            <a:ext cx="13372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Zgledi:</a:t>
            </a:r>
          </a:p>
          <a:p>
            <a:endParaRPr lang="sl-SI" dirty="0"/>
          </a:p>
          <a:p>
            <a:r>
              <a:rPr lang="sl-SI" dirty="0"/>
              <a:t>- Centrifuga 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A8969E-737B-4D83-A9F1-8C89DCCF3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536" y="1472609"/>
            <a:ext cx="6656614" cy="43904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8AE88A-40CE-4AF8-B6AD-2BAAA7763D9E}"/>
              </a:ext>
            </a:extLst>
          </p:cNvPr>
          <p:cNvSpPr txBox="1"/>
          <p:nvPr/>
        </p:nvSpPr>
        <p:spPr>
          <a:xfrm>
            <a:off x="2604407" y="6221186"/>
            <a:ext cx="471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https://www.youtube.com/watch?v=fIjnQxay2i4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DF256C-8707-45E7-950C-C0D5409B649F}"/>
              </a:ext>
            </a:extLst>
          </p:cNvPr>
          <p:cNvSpPr txBox="1"/>
          <p:nvPr/>
        </p:nvSpPr>
        <p:spPr>
          <a:xfrm>
            <a:off x="865414" y="260450"/>
            <a:ext cx="4534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sile:</a:t>
            </a:r>
          </a:p>
          <a:p>
            <a:r>
              <a:rPr lang="sl-SI" b="1" dirty="0"/>
              <a:t>2) enakomerno vrteči KS – centrifugalna sila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18270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F55EBD-466C-4F90-9E90-E0D0634C219A}"/>
              </a:ext>
            </a:extLst>
          </p:cNvPr>
          <p:cNvSpPr txBox="1"/>
          <p:nvPr/>
        </p:nvSpPr>
        <p:spPr>
          <a:xfrm>
            <a:off x="555171" y="1355272"/>
            <a:ext cx="929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Zgledi:</a:t>
            </a:r>
          </a:p>
          <a:p>
            <a:endParaRPr lang="sl-SI" dirty="0"/>
          </a:p>
          <a:p>
            <a:r>
              <a:rPr lang="sl-SI" dirty="0"/>
              <a:t>- Zemlja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8AE88A-40CE-4AF8-B6AD-2BAAA7763D9E}"/>
              </a:ext>
            </a:extLst>
          </p:cNvPr>
          <p:cNvSpPr txBox="1"/>
          <p:nvPr/>
        </p:nvSpPr>
        <p:spPr>
          <a:xfrm>
            <a:off x="2604407" y="6221186"/>
            <a:ext cx="492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https://pwg.gsfc.nasa.gov/stargaze/Srotfram1.htm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D194D2-041E-46BE-942B-4FC35A0DD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743" y="1355272"/>
            <a:ext cx="4274683" cy="44174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552CFE-CC9E-4734-A39F-2642CC4385AA}"/>
              </a:ext>
            </a:extLst>
          </p:cNvPr>
          <p:cNvSpPr txBox="1"/>
          <p:nvPr/>
        </p:nvSpPr>
        <p:spPr>
          <a:xfrm>
            <a:off x="555171" y="3486150"/>
            <a:ext cx="1531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ym typeface="Symbol" panose="05050102010706020507" pitchFamily="18" charset="2"/>
              </a:rPr>
              <a:t></a:t>
            </a:r>
            <a:r>
              <a:rPr lang="sl-SI" i="1" dirty="0"/>
              <a:t>r</a:t>
            </a:r>
            <a:r>
              <a:rPr lang="sl-SI" dirty="0"/>
              <a:t> okoli 20 km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9AA115-FCAE-471F-85A4-FADEAAC93088}"/>
              </a:ext>
            </a:extLst>
          </p:cNvPr>
          <p:cNvSpPr txBox="1"/>
          <p:nvPr/>
        </p:nvSpPr>
        <p:spPr>
          <a:xfrm>
            <a:off x="865414" y="260450"/>
            <a:ext cx="4534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sile:</a:t>
            </a:r>
          </a:p>
          <a:p>
            <a:r>
              <a:rPr lang="sl-SI" b="1" dirty="0"/>
              <a:t>2) enakomerno vrteči KS – centrifugalna sila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96761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865414" y="260450"/>
            <a:ext cx="4534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sile:</a:t>
            </a:r>
          </a:p>
          <a:p>
            <a:r>
              <a:rPr lang="sl-SI" b="1" dirty="0"/>
              <a:t>2) enakomerno vrteči KS – centrifugalna sila</a:t>
            </a: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8DD9E1-D825-48B0-A109-061FB32F942D}"/>
              </a:ext>
            </a:extLst>
          </p:cNvPr>
          <p:cNvSpPr txBox="1"/>
          <p:nvPr/>
        </p:nvSpPr>
        <p:spPr>
          <a:xfrm>
            <a:off x="310244" y="987879"/>
            <a:ext cx="2722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Ali ob plimi tehtamo manj?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ECAD93-D242-4DF3-B9EA-A25B9C57B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0" y="1438309"/>
            <a:ext cx="6947807" cy="46991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AC988E-AB41-4119-9B45-2072D0633C94}"/>
              </a:ext>
            </a:extLst>
          </p:cNvPr>
          <p:cNvSpPr txBox="1"/>
          <p:nvPr/>
        </p:nvSpPr>
        <p:spPr>
          <a:xfrm>
            <a:off x="5992587" y="355892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800" b="1" dirty="0"/>
              <a:t>1</a:t>
            </a:r>
            <a:endParaRPr lang="en-US" sz="2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176416-C28E-4C42-BFBB-537B92CCDD8E}"/>
              </a:ext>
            </a:extLst>
          </p:cNvPr>
          <p:cNvSpPr txBox="1"/>
          <p:nvPr/>
        </p:nvSpPr>
        <p:spPr>
          <a:xfrm>
            <a:off x="5298622" y="5486400"/>
            <a:ext cx="301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dirty="0">
                <a:solidFill>
                  <a:schemeClr val="accent1"/>
                </a:solidFill>
              </a:rPr>
              <a:t>2</a:t>
            </a:r>
            <a:endParaRPr lang="en-US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209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865414" y="260450"/>
            <a:ext cx="4534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sile:</a:t>
            </a:r>
          </a:p>
          <a:p>
            <a:r>
              <a:rPr lang="sl-SI" b="1" dirty="0"/>
              <a:t>2) enakomerno vrteči KS – centrifugalna sila</a:t>
            </a: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8DD9E1-D825-48B0-A109-061FB32F942D}"/>
              </a:ext>
            </a:extLst>
          </p:cNvPr>
          <p:cNvSpPr txBox="1"/>
          <p:nvPr/>
        </p:nvSpPr>
        <p:spPr>
          <a:xfrm>
            <a:off x="310244" y="987879"/>
            <a:ext cx="2722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Ali ob plimi tehtamo manj?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811CC7-5D50-435D-8B8F-F5D8FC4A0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414" y="1551910"/>
            <a:ext cx="7489371" cy="48194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4E0AE3-4334-4222-800C-220F75479E2D}"/>
              </a:ext>
            </a:extLst>
          </p:cNvPr>
          <p:cNvSpPr txBox="1"/>
          <p:nvPr/>
        </p:nvSpPr>
        <p:spPr>
          <a:xfrm>
            <a:off x="7731579" y="376597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200" b="1" dirty="0">
                <a:solidFill>
                  <a:srgbClr val="92D050"/>
                </a:solidFill>
              </a:rPr>
              <a:t>1</a:t>
            </a:r>
            <a:endParaRPr lang="en-US" sz="1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11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865414" y="260450"/>
            <a:ext cx="4534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sile:</a:t>
            </a:r>
          </a:p>
          <a:p>
            <a:r>
              <a:rPr lang="sl-SI" b="1" dirty="0"/>
              <a:t>2) enakomerno vrteči KS – centrifugalna sila</a:t>
            </a: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8DD9E1-D825-48B0-A109-061FB32F942D}"/>
              </a:ext>
            </a:extLst>
          </p:cNvPr>
          <p:cNvSpPr txBox="1"/>
          <p:nvPr/>
        </p:nvSpPr>
        <p:spPr>
          <a:xfrm>
            <a:off x="310244" y="987879"/>
            <a:ext cx="2722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Ali ob plimi tehtamo manj?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807F5E-91C2-4CBE-89FA-61945D8D8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414" y="1535527"/>
            <a:ext cx="7971064" cy="489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00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865414" y="260450"/>
            <a:ext cx="4534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sile:</a:t>
            </a:r>
          </a:p>
          <a:p>
            <a:r>
              <a:rPr lang="sl-SI" b="1" dirty="0"/>
              <a:t>2) enakomerno vrteči KS – centrifugalna sila</a:t>
            </a: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8DD9E1-D825-48B0-A109-061FB32F942D}"/>
              </a:ext>
            </a:extLst>
          </p:cNvPr>
          <p:cNvSpPr txBox="1"/>
          <p:nvPr/>
        </p:nvSpPr>
        <p:spPr>
          <a:xfrm>
            <a:off x="310244" y="987879"/>
            <a:ext cx="2722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Ali ob plimi tehtamo manj?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25EAEE-B209-4B72-9374-456E8CA0A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13" y="1645694"/>
            <a:ext cx="8003083" cy="464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96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566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 – enakomerno vrteči KS – centrifugalna sila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55EBD-466C-4F90-9E90-E0D0634C219A}"/>
              </a:ext>
            </a:extLst>
          </p:cNvPr>
          <p:cNvSpPr txBox="1"/>
          <p:nvPr/>
        </p:nvSpPr>
        <p:spPr>
          <a:xfrm>
            <a:off x="555171" y="1355272"/>
            <a:ext cx="672588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Zgledi:</a:t>
            </a:r>
          </a:p>
          <a:p>
            <a:endParaRPr lang="sl-SI" dirty="0"/>
          </a:p>
          <a:p>
            <a:pPr marL="285750" indent="-285750">
              <a:buFontTx/>
              <a:buChar char="-"/>
            </a:pPr>
            <a:r>
              <a:rPr lang="sl-SI" dirty="0"/>
              <a:t>„Centrifuga“: uporaba v laboratoriju, pranju perila, čiščenje vode …</a:t>
            </a:r>
          </a:p>
          <a:p>
            <a:pPr marL="285750" indent="-285750">
              <a:buFontTx/>
              <a:buChar char="-"/>
            </a:pPr>
            <a:endParaRPr lang="sl-SI" dirty="0"/>
          </a:p>
          <a:p>
            <a:r>
              <a:rPr lang="sl-SI" dirty="0"/>
              <a:t>Gostejši delci končajo na največjem radiju.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6F6225-3FF3-4901-AA2C-F8E4A5F0B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543" y="2388267"/>
            <a:ext cx="2763908" cy="396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35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6692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 – premo enakomerno pospešeni KS – vztrajnostna sila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55EBD-466C-4F90-9E90-E0D0634C219A}"/>
              </a:ext>
            </a:extLst>
          </p:cNvPr>
          <p:cNvSpPr txBox="1"/>
          <p:nvPr/>
        </p:nvSpPr>
        <p:spPr>
          <a:xfrm>
            <a:off x="628650" y="2375807"/>
            <a:ext cx="3508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accent1"/>
                </a:solidFill>
              </a:rPr>
              <a:t>1) Vztrajnostna sila (premo gibanje)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ED0088-8650-4F01-B9DF-69821C0B0550}"/>
              </a:ext>
            </a:extLst>
          </p:cNvPr>
          <p:cNvSpPr txBox="1"/>
          <p:nvPr/>
        </p:nvSpPr>
        <p:spPr>
          <a:xfrm>
            <a:off x="628650" y="2871107"/>
            <a:ext cx="53742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accent1"/>
                </a:solidFill>
              </a:rPr>
              <a:t>2) Centrifugalna sila (enakomerno krožeč KS)</a:t>
            </a:r>
          </a:p>
          <a:p>
            <a:endParaRPr lang="sl-SI" dirty="0"/>
          </a:p>
          <a:p>
            <a:r>
              <a:rPr lang="sl-SI" b="1" dirty="0"/>
              <a:t>3) Coriolisova sila (gibanje v enakomerno krožečem KS)</a:t>
            </a:r>
            <a:endParaRPr lang="en-US" b="1" dirty="0"/>
          </a:p>
          <a:p>
            <a:endParaRPr lang="en-US" dirty="0"/>
          </a:p>
        </p:txBody>
      </p:sp>
      <p:pic>
        <p:nvPicPr>
          <p:cNvPr id="11" name="Picture 17">
            <a:extLst>
              <a:ext uri="{FF2B5EF4-FFF2-40B4-BE49-F238E27FC236}">
                <a16:creationId xmlns:a16="http://schemas.microsoft.com/office/drawing/2014/main" id="{9DD7474E-D2DB-4AB5-9C05-C092E36F4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961" y="2501963"/>
            <a:ext cx="248960" cy="20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>
            <a:extLst>
              <a:ext uri="{FF2B5EF4-FFF2-40B4-BE49-F238E27FC236}">
                <a16:creationId xmlns:a16="http://schemas.microsoft.com/office/drawing/2014/main" id="{1655158F-E6FF-403F-AECF-A4D30E4B6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668" y="2980934"/>
            <a:ext cx="248960" cy="20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874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6616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 – gibanje v enakomerno vrtečem KS – Coriolisova sila</a:t>
            </a: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323A0E-317E-44E7-B669-E032B17B7469}"/>
              </a:ext>
            </a:extLst>
          </p:cNvPr>
          <p:cNvSpPr txBox="1"/>
          <p:nvPr/>
        </p:nvSpPr>
        <p:spPr>
          <a:xfrm>
            <a:off x="1094014" y="1983921"/>
            <a:ext cx="713394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https://www.youtube.com/watch?v=6L5UD240mCQ</a:t>
            </a:r>
            <a:r>
              <a:rPr lang="sl-SI" dirty="0"/>
              <a:t>  (od 1 minute naprej)</a:t>
            </a:r>
          </a:p>
          <a:p>
            <a:endParaRPr lang="sl-SI" dirty="0"/>
          </a:p>
          <a:p>
            <a:r>
              <a:rPr lang="sl-SI" dirty="0"/>
              <a:t>Kakšno silo moramo pripisati v vrtečem KS S‘ (NEINERCIALNEM!), da bo </a:t>
            </a:r>
          </a:p>
          <a:p>
            <a:r>
              <a:rPr lang="sl-SI" dirty="0"/>
              <a:t>  opisala gibanje, ki smo ga videli na posnetku?</a:t>
            </a:r>
          </a:p>
          <a:p>
            <a:endParaRPr lang="sl-SI" dirty="0"/>
          </a:p>
          <a:p>
            <a:r>
              <a:rPr lang="sl-SI" dirty="0"/>
              <a:t>Poglejmo še to, od začetka:</a:t>
            </a:r>
          </a:p>
          <a:p>
            <a:r>
              <a:rPr lang="en-US" dirty="0">
                <a:hlinkClick r:id="rId4"/>
              </a:rPr>
              <a:t>https://www.youtube.com/watch?v=HIyBpi7B-dE</a:t>
            </a:r>
            <a:endParaRPr lang="sl-SI" dirty="0"/>
          </a:p>
          <a:p>
            <a:endParaRPr lang="sl-SI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61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6616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 – gibanje v enakomerno vrtečem KS – Coriolisova sila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EA7670-E48E-499A-9912-D52A06468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55" y="1715368"/>
            <a:ext cx="4357645" cy="30051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FF2FD3-0889-4940-AB57-8C817DA54A95}"/>
              </a:ext>
            </a:extLst>
          </p:cNvPr>
          <p:cNvSpPr txBox="1"/>
          <p:nvPr/>
        </p:nvSpPr>
        <p:spPr>
          <a:xfrm>
            <a:off x="5649686" y="2057400"/>
            <a:ext cx="40168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Naj se telo v </a:t>
            </a:r>
            <a:r>
              <a:rPr lang="sl-SI" b="1" dirty="0" err="1"/>
              <a:t>neinercialnem</a:t>
            </a:r>
            <a:r>
              <a:rPr lang="sl-SI" b="1" dirty="0"/>
              <a:t> KS S‘ </a:t>
            </a:r>
            <a:r>
              <a:rPr lang="sl-SI" dirty="0"/>
              <a:t>giblje v radialni smeri (rdeči vektor) s hitrostjo </a:t>
            </a:r>
            <a:r>
              <a:rPr lang="sl-SI" i="1" dirty="0" err="1"/>
              <a:t>v</a:t>
            </a:r>
            <a:r>
              <a:rPr lang="sl-SI" baseline="-25000" dirty="0" err="1"/>
              <a:t>r</a:t>
            </a:r>
            <a:r>
              <a:rPr lang="sl-SI" dirty="0"/>
              <a:t>.</a:t>
            </a:r>
          </a:p>
          <a:p>
            <a:endParaRPr lang="sl-SI" dirty="0"/>
          </a:p>
          <a:p>
            <a:r>
              <a:rPr lang="sl-SI" dirty="0"/>
              <a:t>Opazovalec v </a:t>
            </a:r>
            <a:r>
              <a:rPr lang="sl-SI" b="1" dirty="0"/>
              <a:t>S‘ </a:t>
            </a:r>
            <a:r>
              <a:rPr lang="sl-SI" dirty="0"/>
              <a:t>pravi, da je gibanje enakomerno, vsota sil na telo mora biti nič.</a:t>
            </a:r>
          </a:p>
          <a:p>
            <a:endParaRPr lang="sl-SI" dirty="0"/>
          </a:p>
          <a:p>
            <a:r>
              <a:rPr lang="sl-SI" dirty="0"/>
              <a:t>Opazovalec v </a:t>
            </a:r>
            <a:r>
              <a:rPr lang="sl-SI" b="1" dirty="0"/>
              <a:t>inercialnem KS S</a:t>
            </a:r>
            <a:r>
              <a:rPr lang="sl-SI" dirty="0"/>
              <a:t> „vidi“ tudi </a:t>
            </a:r>
            <a:r>
              <a:rPr lang="sl-SI" dirty="0" err="1"/>
              <a:t>tangetno</a:t>
            </a:r>
            <a:r>
              <a:rPr lang="sl-SI" dirty="0"/>
              <a:t> hitrost (modro), zaradi kroženja. Ker se hitrost telesu spreminja, vsekakor na telo morajo delovati sile.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CABE24-B67F-493B-BAC7-4FC8D55DAED0}"/>
              </a:ext>
            </a:extLst>
          </p:cNvPr>
          <p:cNvSpPr txBox="1"/>
          <p:nvPr/>
        </p:nvSpPr>
        <p:spPr>
          <a:xfrm>
            <a:off x="685800" y="5927271"/>
            <a:ext cx="909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Poglejmo, kako se spremeni hitrost rdečega telesa, ko pride na zunanji rob, k modremu telesu.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13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6616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 – gibanje v enakomerno vrtečem KS – Coriolisova sila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FF2FD3-0889-4940-AB57-8C817DA54A95}"/>
              </a:ext>
            </a:extLst>
          </p:cNvPr>
          <p:cNvSpPr txBox="1"/>
          <p:nvPr/>
        </p:nvSpPr>
        <p:spPr>
          <a:xfrm>
            <a:off x="5530513" y="1483558"/>
            <a:ext cx="40168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Opazovalec v </a:t>
            </a:r>
            <a:r>
              <a:rPr lang="sl-SI" b="1" dirty="0"/>
              <a:t>S‘ </a:t>
            </a:r>
            <a:r>
              <a:rPr lang="sl-SI" dirty="0"/>
              <a:t>pravi, da je gibanje enakomerno, vsota sil na telo mora biti nič.</a:t>
            </a:r>
          </a:p>
          <a:p>
            <a:endParaRPr lang="sl-SI" dirty="0"/>
          </a:p>
          <a:p>
            <a:r>
              <a:rPr lang="sl-SI" dirty="0"/>
              <a:t>Opazovalec v </a:t>
            </a:r>
            <a:r>
              <a:rPr lang="sl-SI" b="1" dirty="0"/>
              <a:t>inercialnem KS S</a:t>
            </a:r>
            <a:r>
              <a:rPr lang="sl-SI" dirty="0"/>
              <a:t> opazi:</a:t>
            </a:r>
          </a:p>
          <a:p>
            <a:pPr marL="342900" indent="-342900">
              <a:buAutoNum type="alphaLcParenR"/>
            </a:pPr>
            <a:r>
              <a:rPr lang="sl-SI" dirty="0"/>
              <a:t>Spremenila se je SMER tangentne hitrosti =&gt; centripetalna sila, poznamo od prej.</a:t>
            </a:r>
          </a:p>
          <a:p>
            <a:pPr marL="342900" indent="-342900">
              <a:buAutoNum type="alphaLcParenR"/>
            </a:pPr>
            <a:r>
              <a:rPr lang="sl-SI" dirty="0"/>
              <a:t>Spremenila se je VELIKOST tangentne hitrosti =&gt; sila v tangentni smeri!</a:t>
            </a:r>
          </a:p>
          <a:p>
            <a:pPr marL="342900" indent="-342900">
              <a:buAutoNum type="alphaLcParenR"/>
            </a:pPr>
            <a:r>
              <a:rPr lang="sl-SI" dirty="0"/>
              <a:t>Spremenila se je smer radialne hitrosti =&gt; sila v tangentni smeri!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CABE24-B67F-493B-BAC7-4FC8D55DAED0}"/>
              </a:ext>
            </a:extLst>
          </p:cNvPr>
          <p:cNvSpPr txBox="1"/>
          <p:nvPr/>
        </p:nvSpPr>
        <p:spPr>
          <a:xfrm>
            <a:off x="685800" y="5927271"/>
            <a:ext cx="9496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Zadnja dva prispevka lahko zagotavlja npr. sila lepenja ali ograja ob kateri „hodi“ rdeče telo.</a:t>
            </a:r>
          </a:p>
          <a:p>
            <a:r>
              <a:rPr lang="sl-SI" dirty="0"/>
              <a:t>Sicer bi rdeče telo zanašali v desno na sliki.             </a:t>
            </a:r>
            <a:r>
              <a:rPr lang="sl-SI" b="1" dirty="0"/>
              <a:t>Kako gibanje in sile razume opazovalec v KS S‘</a:t>
            </a:r>
            <a:r>
              <a:rPr lang="sl-SI" dirty="0"/>
              <a:t>?</a:t>
            </a:r>
            <a:endParaRPr lang="en-US" dirty="0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B15EA8A-0CEF-480C-BF61-2FB551BF61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042873"/>
              </p:ext>
            </p:extLst>
          </p:nvPr>
        </p:nvGraphicFramePr>
        <p:xfrm>
          <a:off x="73252" y="1483558"/>
          <a:ext cx="5202237" cy="371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orelDRAW" r:id="rId4" imgW="5201800" imgH="3713843" progId="CorelDraw.Graphic.17">
                  <p:embed/>
                </p:oleObj>
              </mc:Choice>
              <mc:Fallback>
                <p:oleObj name="CorelDRAW" r:id="rId4" imgW="5201800" imgH="3713843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252" y="1483558"/>
                        <a:ext cx="5202237" cy="3713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B864CD-82B9-4CA0-8ADD-36B9C9C603C0}"/>
              </a:ext>
            </a:extLst>
          </p:cNvPr>
          <p:cNvCxnSpPr/>
          <p:nvPr/>
        </p:nvCxnSpPr>
        <p:spPr>
          <a:xfrm>
            <a:off x="1624693" y="1943100"/>
            <a:ext cx="767443" cy="1102179"/>
          </a:xfrm>
          <a:prstGeom prst="line">
            <a:avLst/>
          </a:prstGeom>
          <a:ln w="603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074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6616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 – gibanje v enakomerno vrtečem KS – Coriolisova sila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FF2FD3-0889-4940-AB57-8C817DA54A95}"/>
              </a:ext>
            </a:extLst>
          </p:cNvPr>
          <p:cNvSpPr txBox="1"/>
          <p:nvPr/>
        </p:nvSpPr>
        <p:spPr>
          <a:xfrm>
            <a:off x="5331870" y="1099168"/>
            <a:ext cx="40168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Opazovalec v </a:t>
            </a:r>
            <a:r>
              <a:rPr lang="sl-SI" b="1" dirty="0"/>
              <a:t>S‘ </a:t>
            </a:r>
            <a:r>
              <a:rPr lang="sl-SI" dirty="0"/>
              <a:t>prav tako vidi, da npr. ograja podpira rdeče telo, ki se giblje v radialni smeri na vrteči plošči.</a:t>
            </a:r>
          </a:p>
          <a:p>
            <a:endParaRPr lang="sl-SI" dirty="0"/>
          </a:p>
          <a:p>
            <a:r>
              <a:rPr lang="sl-SI" dirty="0"/>
              <a:t>Po drugi strani pa gibanje tega istega telesa vidi kot enakomerno.</a:t>
            </a:r>
          </a:p>
          <a:p>
            <a:endParaRPr lang="sl-SI" b="1" dirty="0"/>
          </a:p>
          <a:p>
            <a:r>
              <a:rPr lang="sl-SI" dirty="0"/>
              <a:t>Kako „rešiti“ II. NZ? </a:t>
            </a:r>
          </a:p>
          <a:p>
            <a:endParaRPr lang="sl-SI" dirty="0"/>
          </a:p>
          <a:p>
            <a:r>
              <a:rPr lang="sl-SI" dirty="0"/>
              <a:t>Vpelje sistemsko silo: </a:t>
            </a:r>
            <a:r>
              <a:rPr lang="sl-SI" b="1" dirty="0"/>
              <a:t>Coriolisovo silo</a:t>
            </a:r>
            <a:r>
              <a:rPr lang="sl-SI" dirty="0"/>
              <a:t>.</a:t>
            </a:r>
          </a:p>
          <a:p>
            <a:endParaRPr lang="sl-SI" dirty="0"/>
          </a:p>
          <a:p>
            <a:r>
              <a:rPr lang="sl-SI" dirty="0"/>
              <a:t>Smer </a:t>
            </a:r>
            <a:r>
              <a:rPr lang="sl-SI" dirty="0" err="1"/>
              <a:t>Corilisove</a:t>
            </a:r>
            <a:r>
              <a:rPr lang="sl-SI" dirty="0"/>
              <a:t> sile: v tangentni smeri; to je pravokotno na radij, ki povezuje telo in os kroženja. Smer je odvisna še od smeri gibanja: proti ali proč od osi.</a:t>
            </a:r>
          </a:p>
          <a:p>
            <a:endParaRPr lang="sl-SI" dirty="0"/>
          </a:p>
          <a:p>
            <a:r>
              <a:rPr lang="sl-SI" dirty="0"/>
              <a:t>Velikost Coriolisove sile: 2 </a:t>
            </a:r>
            <a:r>
              <a:rPr lang="sl-SI" i="1" dirty="0"/>
              <a:t>m</a:t>
            </a:r>
            <a:r>
              <a:rPr lang="sl-SI" dirty="0"/>
              <a:t> </a:t>
            </a:r>
            <a:r>
              <a:rPr lang="sl-SI" i="1" dirty="0">
                <a:sym typeface="Symbol" panose="05050102010706020507" pitchFamily="18" charset="2"/>
              </a:rPr>
              <a:t></a:t>
            </a:r>
            <a:r>
              <a:rPr lang="sl-SI" dirty="0"/>
              <a:t> </a:t>
            </a:r>
            <a:r>
              <a:rPr lang="sl-SI" i="1" dirty="0" err="1"/>
              <a:t>v</a:t>
            </a:r>
            <a:r>
              <a:rPr lang="sl-SI" baseline="-25000" dirty="0" err="1"/>
              <a:t>r</a:t>
            </a:r>
            <a:r>
              <a:rPr lang="sl-SI" dirty="0"/>
              <a:t>.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CABE24-B67F-493B-BAC7-4FC8D55DAED0}"/>
              </a:ext>
            </a:extLst>
          </p:cNvPr>
          <p:cNvSpPr txBox="1"/>
          <p:nvPr/>
        </p:nvSpPr>
        <p:spPr>
          <a:xfrm>
            <a:off x="179615" y="6323086"/>
            <a:ext cx="561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Smer in velikost Coriolisove sile lahko zapišemo vektorsko: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B15EA8A-0CEF-480C-BF61-2FB551BF61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0008108"/>
              </p:ext>
            </p:extLst>
          </p:nvPr>
        </p:nvGraphicFramePr>
        <p:xfrm>
          <a:off x="48984" y="1483558"/>
          <a:ext cx="5202237" cy="371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CorelDRAW" r:id="rId4" imgW="5201800" imgH="3713843" progId="CorelDraw.Graphic.17">
                  <p:embed/>
                </p:oleObj>
              </mc:Choice>
              <mc:Fallback>
                <p:oleObj name="CorelDRAW" r:id="rId4" imgW="5201800" imgH="3713843" progId="CorelDraw.Graphic.17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B15EA8A-0CEF-480C-BF61-2FB551BF61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984" y="1483558"/>
                        <a:ext cx="5202237" cy="3713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B864CD-82B9-4CA0-8ADD-36B9C9C603C0}"/>
              </a:ext>
            </a:extLst>
          </p:cNvPr>
          <p:cNvCxnSpPr/>
          <p:nvPr/>
        </p:nvCxnSpPr>
        <p:spPr>
          <a:xfrm>
            <a:off x="1624693" y="1943100"/>
            <a:ext cx="767443" cy="1102179"/>
          </a:xfrm>
          <a:prstGeom prst="line">
            <a:avLst/>
          </a:prstGeom>
          <a:ln w="603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A10CF51-8743-4C8B-838E-1CF3C7431A7E}"/>
              </a:ext>
            </a:extLst>
          </p:cNvPr>
          <p:cNvCxnSpPr/>
          <p:nvPr/>
        </p:nvCxnSpPr>
        <p:spPr>
          <a:xfrm flipH="1">
            <a:off x="840921" y="2098221"/>
            <a:ext cx="865415" cy="604158"/>
          </a:xfrm>
          <a:prstGeom prst="straightConnector1">
            <a:avLst/>
          </a:prstGeom>
          <a:ln w="825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AF7281-A2E2-4E62-A572-26D5EEF5C07A}"/>
              </a:ext>
            </a:extLst>
          </p:cNvPr>
          <p:cNvCxnSpPr>
            <a:cxnSpLocks/>
          </p:cNvCxnSpPr>
          <p:nvPr/>
        </p:nvCxnSpPr>
        <p:spPr>
          <a:xfrm flipV="1">
            <a:off x="1624693" y="1754641"/>
            <a:ext cx="844434" cy="532039"/>
          </a:xfrm>
          <a:prstGeom prst="straightConnector1">
            <a:avLst/>
          </a:prstGeom>
          <a:ln w="825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3CD239F-7588-4F26-84E8-8F0AE27FC299}"/>
              </a:ext>
            </a:extLst>
          </p:cNvPr>
          <p:cNvSpPr txBox="1"/>
          <p:nvPr/>
        </p:nvSpPr>
        <p:spPr>
          <a:xfrm>
            <a:off x="760272" y="2641260"/>
            <a:ext cx="117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>
                <a:solidFill>
                  <a:srgbClr val="00B050"/>
                </a:solidFill>
              </a:rPr>
              <a:t>Sila ograje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8C5C85-22DE-4FEC-987E-E8D65EA8A687}"/>
              </a:ext>
            </a:extLst>
          </p:cNvPr>
          <p:cNvSpPr txBox="1"/>
          <p:nvPr/>
        </p:nvSpPr>
        <p:spPr>
          <a:xfrm>
            <a:off x="2332261" y="1835994"/>
            <a:ext cx="1607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>
                <a:solidFill>
                  <a:srgbClr val="00B050"/>
                </a:solidFill>
              </a:rPr>
              <a:t>Coriolisova sila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9133DFB-BA9B-4941-8CBD-8017B266B7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64" y="6323086"/>
            <a:ext cx="2673123" cy="35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48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6616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Sistemske sile – gibanje v enakomerno vrtečem KS – Coriolisova sila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0345AB-044A-4F4B-8EE0-EF93DF6BD5C3}"/>
              </a:ext>
            </a:extLst>
          </p:cNvPr>
          <p:cNvSpPr txBox="1"/>
          <p:nvPr/>
        </p:nvSpPr>
        <p:spPr>
          <a:xfrm>
            <a:off x="865414" y="1869621"/>
            <a:ext cx="852496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Zgledi:</a:t>
            </a:r>
          </a:p>
          <a:p>
            <a:endParaRPr lang="sl-SI" dirty="0"/>
          </a:p>
          <a:p>
            <a:r>
              <a:rPr lang="sl-SI" dirty="0"/>
              <a:t> - Streljanje s topom s severnega pola in vojna med Nemci in Britanci pri </a:t>
            </a:r>
            <a:r>
              <a:rPr lang="sl-SI" dirty="0" err="1"/>
              <a:t>Falklandih</a:t>
            </a:r>
            <a:r>
              <a:rPr lang="sl-SI" dirty="0"/>
              <a:t>. </a:t>
            </a:r>
          </a:p>
          <a:p>
            <a:endParaRPr lang="sl-SI" dirty="0"/>
          </a:p>
          <a:p>
            <a:r>
              <a:rPr lang="sl-SI" dirty="0"/>
              <a:t> - Reke v Sibiriji, ki tečejo s severa na jug, močneje izpodjedajo:</a:t>
            </a:r>
          </a:p>
          <a:p>
            <a:endParaRPr lang="sl-SI" dirty="0"/>
          </a:p>
          <a:p>
            <a:r>
              <a:rPr lang="sl-SI" dirty="0">
                <a:solidFill>
                  <a:schemeClr val="accent1"/>
                </a:solidFill>
              </a:rPr>
              <a:t>    A) vzhodne bregove</a:t>
            </a:r>
          </a:p>
          <a:p>
            <a:endParaRPr lang="sl-SI" dirty="0">
              <a:solidFill>
                <a:schemeClr val="accent1"/>
              </a:solidFill>
            </a:endParaRPr>
          </a:p>
          <a:p>
            <a:r>
              <a:rPr lang="sl-SI" dirty="0">
                <a:solidFill>
                  <a:schemeClr val="accent1"/>
                </a:solidFill>
              </a:rPr>
              <a:t>    B) zahodne bregove</a:t>
            </a:r>
          </a:p>
          <a:p>
            <a:endParaRPr lang="sl-SI" dirty="0"/>
          </a:p>
          <a:p>
            <a:r>
              <a:rPr lang="sl-SI" dirty="0"/>
              <a:t>- Cikloni in vetrovi; polet iz ZDA v Evropo za dobro uro krajši kakor polet v nasprotni smeri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89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2701</TotalTime>
  <Words>918</Words>
  <Application>Microsoft Office PowerPoint</Application>
  <PresentationFormat>A4 Paper (210x297 mm)</PresentationFormat>
  <Paragraphs>135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Jagličić, Zvonko</dc:creator>
  <cp:lastModifiedBy>Jagličić, Zvonko</cp:lastModifiedBy>
  <cp:revision>57</cp:revision>
  <dcterms:created xsi:type="dcterms:W3CDTF">2020-11-02T07:41:45Z</dcterms:created>
  <dcterms:modified xsi:type="dcterms:W3CDTF">2026-10-26T07:54:10Z</dcterms:modified>
</cp:coreProperties>
</file>