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24"/>
  </p:notesMasterIdLst>
  <p:sldIdLst>
    <p:sldId id="266" r:id="rId2"/>
    <p:sldId id="267" r:id="rId3"/>
    <p:sldId id="268" r:id="rId4"/>
    <p:sldId id="269" r:id="rId5"/>
    <p:sldId id="270" r:id="rId6"/>
    <p:sldId id="271" r:id="rId7"/>
    <p:sldId id="274" r:id="rId8"/>
    <p:sldId id="272" r:id="rId9"/>
    <p:sldId id="273" r:id="rId10"/>
    <p:sldId id="275" r:id="rId11"/>
    <p:sldId id="276" r:id="rId12"/>
    <p:sldId id="277" r:id="rId13"/>
    <p:sldId id="278" r:id="rId14"/>
    <p:sldId id="279" r:id="rId15"/>
    <p:sldId id="280" r:id="rId16"/>
    <p:sldId id="281" r:id="rId17"/>
    <p:sldId id="282" r:id="rId18"/>
    <p:sldId id="283" r:id="rId19"/>
    <p:sldId id="284" r:id="rId20"/>
    <p:sldId id="285" r:id="rId21"/>
    <p:sldId id="286" r:id="rId22"/>
    <p:sldId id="287" r:id="rId23"/>
  </p:sldIdLst>
  <p:sldSz cx="9906000" cy="6858000" type="A4"/>
  <p:notesSz cx="9144000" cy="6858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25" autoAdjust="0"/>
    <p:restoredTop sz="94660"/>
  </p:normalViewPr>
  <p:slideViewPr>
    <p:cSldViewPr snapToGrid="0">
      <p:cViewPr varScale="1">
        <p:scale>
          <a:sx n="161" d="100"/>
          <a:sy n="161" d="100"/>
        </p:scale>
        <p:origin x="1302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79484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20EB769-62C0-47AD-9199-708268B3B1D6}" type="datetimeFigureOut">
              <a:rPr lang="en-US" smtClean="0"/>
              <a:t>11/3/2025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900363" y="857250"/>
            <a:ext cx="3343275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300412"/>
            <a:ext cx="7315200" cy="2700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79484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B39828-8675-4CBE-BE1A-5ADC1DB9F2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10902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900363" y="857250"/>
            <a:ext cx="3343275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B39828-8675-4CBE-BE1A-5ADC1DB9F2B1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00481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900363" y="857250"/>
            <a:ext cx="3343275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B39828-8675-4CBE-BE1A-5ADC1DB9F2B1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99884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900363" y="857250"/>
            <a:ext cx="3343275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B39828-8675-4CBE-BE1A-5ADC1DB9F2B1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53927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900363" y="857250"/>
            <a:ext cx="3343275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B39828-8675-4CBE-BE1A-5ADC1DB9F2B1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640381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900363" y="857250"/>
            <a:ext cx="3343275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B39828-8675-4CBE-BE1A-5ADC1DB9F2B1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014897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900363" y="857250"/>
            <a:ext cx="3343275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B39828-8675-4CBE-BE1A-5ADC1DB9F2B1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114231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900363" y="857250"/>
            <a:ext cx="3343275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B39828-8675-4CBE-BE1A-5ADC1DB9F2B1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766796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900363" y="857250"/>
            <a:ext cx="3343275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B39828-8675-4CBE-BE1A-5ADC1DB9F2B1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002100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900363" y="857250"/>
            <a:ext cx="3343275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B39828-8675-4CBE-BE1A-5ADC1DB9F2B1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885766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900363" y="857250"/>
            <a:ext cx="3343275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B39828-8675-4CBE-BE1A-5ADC1DB9F2B1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906301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900363" y="857250"/>
            <a:ext cx="3343275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B39828-8675-4CBE-BE1A-5ADC1DB9F2B1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14548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900363" y="857250"/>
            <a:ext cx="3343275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B39828-8675-4CBE-BE1A-5ADC1DB9F2B1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50293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900363" y="857250"/>
            <a:ext cx="3343275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B39828-8675-4CBE-BE1A-5ADC1DB9F2B1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739709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900363" y="857250"/>
            <a:ext cx="3343275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B39828-8675-4CBE-BE1A-5ADC1DB9F2B1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661967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900363" y="857250"/>
            <a:ext cx="3343275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B39828-8675-4CBE-BE1A-5ADC1DB9F2B1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331667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900363" y="857250"/>
            <a:ext cx="3343275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B39828-8675-4CBE-BE1A-5ADC1DB9F2B1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441815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900363" y="857250"/>
            <a:ext cx="3343275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B39828-8675-4CBE-BE1A-5ADC1DB9F2B1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866730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900363" y="857250"/>
            <a:ext cx="3343275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B39828-8675-4CBE-BE1A-5ADC1DB9F2B1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976330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900363" y="857250"/>
            <a:ext cx="3343275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B39828-8675-4CBE-BE1A-5ADC1DB9F2B1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905865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900363" y="857250"/>
            <a:ext cx="3343275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B39828-8675-4CBE-BE1A-5ADC1DB9F2B1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542568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900363" y="857250"/>
            <a:ext cx="3343275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B39828-8675-4CBE-BE1A-5ADC1DB9F2B1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57836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900363" y="857250"/>
            <a:ext cx="3343275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B39828-8675-4CBE-BE1A-5ADC1DB9F2B1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24322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F998E5-D6DE-41C7-BBBB-D59307B62A2B}" type="datetimeFigureOut">
              <a:rPr lang="en-US" smtClean="0"/>
              <a:t>11/3/2025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7D93F7-9C52-41AB-B24E-7E6EC0616B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62121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F998E5-D6DE-41C7-BBBB-D59307B62A2B}" type="datetimeFigureOut">
              <a:rPr lang="en-US" smtClean="0"/>
              <a:t>11/3/2025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7D93F7-9C52-41AB-B24E-7E6EC0616B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39961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F998E5-D6DE-41C7-BBBB-D59307B62A2B}" type="datetimeFigureOut">
              <a:rPr lang="en-US" smtClean="0"/>
              <a:t>11/3/2025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7D93F7-9C52-41AB-B24E-7E6EC0616B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23878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F998E5-D6DE-41C7-BBBB-D59307B62A2B}" type="datetimeFigureOut">
              <a:rPr lang="en-US" smtClean="0"/>
              <a:t>11/3/2025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7D93F7-9C52-41AB-B24E-7E6EC0616B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65470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F998E5-D6DE-41C7-BBBB-D59307B62A2B}" type="datetimeFigureOut">
              <a:rPr lang="en-US" smtClean="0"/>
              <a:t>11/3/2025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7D93F7-9C52-41AB-B24E-7E6EC0616B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63443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F998E5-D6DE-41C7-BBBB-D59307B62A2B}" type="datetimeFigureOut">
              <a:rPr lang="en-US" smtClean="0"/>
              <a:t>11/3/2025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7D93F7-9C52-41AB-B24E-7E6EC0616B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79240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F998E5-D6DE-41C7-BBBB-D59307B62A2B}" type="datetimeFigureOut">
              <a:rPr lang="en-US" smtClean="0"/>
              <a:t>11/3/2025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7D93F7-9C52-41AB-B24E-7E6EC0616B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08497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F998E5-D6DE-41C7-BBBB-D59307B62A2B}" type="datetimeFigureOut">
              <a:rPr lang="en-US" smtClean="0"/>
              <a:t>11/3/2025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7D93F7-9C52-41AB-B24E-7E6EC0616B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02189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F998E5-D6DE-41C7-BBBB-D59307B62A2B}" type="datetimeFigureOut">
              <a:rPr lang="en-US" smtClean="0"/>
              <a:t>11/3/2025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7D93F7-9C52-41AB-B24E-7E6EC0616B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82198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F998E5-D6DE-41C7-BBBB-D59307B62A2B}" type="datetimeFigureOut">
              <a:rPr lang="en-US" smtClean="0"/>
              <a:t>11/3/2025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7D93F7-9C52-41AB-B24E-7E6EC0616B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94990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F998E5-D6DE-41C7-BBBB-D59307B62A2B}" type="datetimeFigureOut">
              <a:rPr lang="en-US" smtClean="0"/>
              <a:t>11/3/2025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7D93F7-9C52-41AB-B24E-7E6EC0616B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64026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F998E5-D6DE-41C7-BBBB-D59307B62A2B}" type="datetimeFigureOut">
              <a:rPr lang="en-US" smtClean="0"/>
              <a:t>11/3/2025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7D93F7-9C52-41AB-B24E-7E6EC0616B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28987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www.bbc.com/future/article/20190503-the-deepest-hole-we-have-ever-dug#:~:text=This%20is%20the%20Kola%20Superdeep,of%20souls%20tortured%20in%20hell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F2A12E0-A3DE-47E6-8B85-C989865D535C}"/>
              </a:ext>
            </a:extLst>
          </p:cNvPr>
          <p:cNvSpPr txBox="1"/>
          <p:nvPr/>
        </p:nvSpPr>
        <p:spPr>
          <a:xfrm>
            <a:off x="822192" y="607039"/>
            <a:ext cx="911698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l-SI" b="1" dirty="0"/>
              <a:t>Nihanje</a:t>
            </a:r>
          </a:p>
          <a:p>
            <a:endParaRPr lang="sl-SI" dirty="0"/>
          </a:p>
          <a:p>
            <a:r>
              <a:rPr lang="sl-SI" dirty="0"/>
              <a:t>Zgradimo tunel skozi Zemljo – naj gre skozi središče – in izračunamo kaj se zgodi </a:t>
            </a:r>
          </a:p>
          <a:p>
            <a:r>
              <a:rPr lang="sl-SI" dirty="0"/>
              <a:t>(hitrost, pospešek), ko skočimo v tak tunel. Sile upora zanemarimo, upoštevajmo le gravitacijo.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BCBCFA9-CC8F-4207-B5D0-7D1AC445E2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2192" y="2627172"/>
            <a:ext cx="7591825" cy="3973633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E78F512F-3C4E-4E6B-83A5-89851DB7654E}"/>
              </a:ext>
            </a:extLst>
          </p:cNvPr>
          <p:cNvSpPr/>
          <p:nvPr/>
        </p:nvSpPr>
        <p:spPr>
          <a:xfrm rot="18507255">
            <a:off x="2765539" y="4472822"/>
            <a:ext cx="3736407" cy="18441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AC341735-494F-4D7A-B325-413DF0D58A9E}"/>
              </a:ext>
            </a:extLst>
          </p:cNvPr>
          <p:cNvCxnSpPr>
            <a:stCxn id="5" idx="2"/>
          </p:cNvCxnSpPr>
          <p:nvPr/>
        </p:nvCxnSpPr>
        <p:spPr>
          <a:xfrm flipH="1" flipV="1">
            <a:off x="4172430" y="4210850"/>
            <a:ext cx="533522" cy="411524"/>
          </a:xfrm>
          <a:prstGeom prst="straightConnector1">
            <a:avLst/>
          </a:prstGeom>
          <a:ln w="2222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C7A4FA0F-3FA7-4AAF-A20D-D62652CAB9C8}"/>
              </a:ext>
            </a:extLst>
          </p:cNvPr>
          <p:cNvCxnSpPr/>
          <p:nvPr/>
        </p:nvCxnSpPr>
        <p:spPr>
          <a:xfrm flipV="1">
            <a:off x="3399717" y="2989089"/>
            <a:ext cx="2468051" cy="3096285"/>
          </a:xfrm>
          <a:prstGeom prst="straightConnector1">
            <a:avLst/>
          </a:prstGeom>
          <a:ln w="158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43A980F2-0D3A-452A-A252-DE81EC9EA0CA}"/>
              </a:ext>
            </a:extLst>
          </p:cNvPr>
          <p:cNvSpPr txBox="1"/>
          <p:nvPr/>
        </p:nvSpPr>
        <p:spPr>
          <a:xfrm>
            <a:off x="4705952" y="4537231"/>
            <a:ext cx="6431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l-SI" i="1" dirty="0">
                <a:solidFill>
                  <a:srgbClr val="FF0000"/>
                </a:solidFill>
              </a:rPr>
              <a:t>x</a:t>
            </a:r>
            <a:r>
              <a:rPr lang="sl-SI" dirty="0">
                <a:solidFill>
                  <a:srgbClr val="FF0000"/>
                </a:solidFill>
              </a:rPr>
              <a:t> = 0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0BD473F-56EB-4D9B-8982-5DB1552CD2AE}"/>
              </a:ext>
            </a:extLst>
          </p:cNvPr>
          <p:cNvSpPr txBox="1"/>
          <p:nvPr/>
        </p:nvSpPr>
        <p:spPr>
          <a:xfrm>
            <a:off x="5837277" y="2989089"/>
            <a:ext cx="2840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l-SI" i="1" dirty="0">
                <a:solidFill>
                  <a:srgbClr val="FF0000"/>
                </a:solidFill>
              </a:rPr>
              <a:t>x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3768E89-8CBD-4806-ADDE-A3ACE4336D80}"/>
              </a:ext>
            </a:extLst>
          </p:cNvPr>
          <p:cNvSpPr txBox="1"/>
          <p:nvPr/>
        </p:nvSpPr>
        <p:spPr>
          <a:xfrm>
            <a:off x="7091500" y="3597375"/>
            <a:ext cx="246805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>
                <a:solidFill>
                  <a:srgbClr val="FF0000"/>
                </a:solidFill>
              </a:rPr>
              <a:t>Težni pospešek v sredini Zemlje je enak:</a:t>
            </a:r>
          </a:p>
          <a:p>
            <a:endParaRPr lang="sl-SI" dirty="0">
              <a:solidFill>
                <a:srgbClr val="FF0000"/>
              </a:solidFill>
            </a:endParaRPr>
          </a:p>
          <a:p>
            <a:pPr marL="342900" indent="-342900">
              <a:buAutoNum type="alphaUcParenR"/>
            </a:pPr>
            <a:r>
              <a:rPr lang="sl-SI" dirty="0">
                <a:solidFill>
                  <a:srgbClr val="FF0000"/>
                </a:solidFill>
              </a:rPr>
              <a:t>0</a:t>
            </a:r>
          </a:p>
          <a:p>
            <a:pPr marL="342900" indent="-342900">
              <a:buAutoNum type="alphaUcParenR"/>
            </a:pPr>
            <a:r>
              <a:rPr lang="sl-SI" i="1" dirty="0">
                <a:solidFill>
                  <a:srgbClr val="FF0000"/>
                </a:solidFill>
              </a:rPr>
              <a:t>g</a:t>
            </a:r>
            <a:r>
              <a:rPr lang="sl-SI" baseline="-25000" dirty="0">
                <a:solidFill>
                  <a:srgbClr val="FF0000"/>
                </a:solidFill>
              </a:rPr>
              <a:t>0</a:t>
            </a:r>
          </a:p>
          <a:p>
            <a:pPr marL="342900" indent="-342900">
              <a:buFontTx/>
              <a:buAutoNum type="alphaUcParenR"/>
            </a:pPr>
            <a:r>
              <a:rPr lang="sl-SI" i="1" dirty="0">
                <a:solidFill>
                  <a:srgbClr val="FF0000"/>
                </a:solidFill>
              </a:rPr>
              <a:t>g</a:t>
            </a:r>
            <a:r>
              <a:rPr lang="sl-SI" baseline="-25000" dirty="0">
                <a:solidFill>
                  <a:srgbClr val="FF0000"/>
                </a:solidFill>
              </a:rPr>
              <a:t>0</a:t>
            </a:r>
            <a:r>
              <a:rPr lang="sl-SI" dirty="0">
                <a:solidFill>
                  <a:srgbClr val="FF0000"/>
                </a:solidFill>
              </a:rPr>
              <a:t>/2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1758F18-E5F6-4DE1-AE65-446BF4EE8F76}"/>
              </a:ext>
            </a:extLst>
          </p:cNvPr>
          <p:cNvSpPr txBox="1"/>
          <p:nvPr/>
        </p:nvSpPr>
        <p:spPr>
          <a:xfrm>
            <a:off x="461042" y="2128477"/>
            <a:ext cx="8670963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dirty="0">
                <a:hlinkClick r:id="rId4"/>
              </a:rPr>
              <a:t>https://www.bbc.com/future/article/20190503-the-deepest-hole-we-have-ever-dug#:~:text=This%20is%20the%20Kola%20Superdeep,of%20souls%20tortured%20in%20hell</a:t>
            </a:r>
            <a:r>
              <a:rPr lang="en-US" sz="900" dirty="0"/>
              <a:t>.</a:t>
            </a:r>
            <a:r>
              <a:rPr lang="sl-SI" sz="900" dirty="0"/>
              <a:t> (12 km)</a:t>
            </a:r>
            <a:endParaRPr lang="en-US" sz="900" dirty="0"/>
          </a:p>
        </p:txBody>
      </p:sp>
    </p:spTree>
    <p:extLst>
      <p:ext uri="{BB962C8B-B14F-4D97-AF65-F5344CB8AC3E}">
        <p14:creationId xmlns:p14="http://schemas.microsoft.com/office/powerpoint/2010/main" val="1105801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F2A12E0-A3DE-47E6-8B85-C989865D535C}"/>
              </a:ext>
            </a:extLst>
          </p:cNvPr>
          <p:cNvSpPr txBox="1"/>
          <p:nvPr/>
        </p:nvSpPr>
        <p:spPr>
          <a:xfrm>
            <a:off x="822192" y="607039"/>
            <a:ext cx="911698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l-SI" b="1" dirty="0"/>
              <a:t>Nihanje</a:t>
            </a:r>
          </a:p>
          <a:p>
            <a:endParaRPr lang="sl-SI" dirty="0"/>
          </a:p>
          <a:p>
            <a:r>
              <a:rPr lang="sl-SI" dirty="0"/>
              <a:t>Zgradimo tunel skozi Zemljo – naj gre skozi središče – in izračunamo kaj se zgodi </a:t>
            </a:r>
          </a:p>
          <a:p>
            <a:r>
              <a:rPr lang="sl-SI" dirty="0"/>
              <a:t>(hitrost, pospešek), če skočimo v tak tunel. Sile upora zanemarimo, upoštevajmo le gravitacijo.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AE09074-6C3C-436F-BE59-01CC5CB658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9247" y="2339244"/>
            <a:ext cx="3550288" cy="361012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20DCB66-2E42-4146-906D-B6275E223C3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67897" y="2143976"/>
            <a:ext cx="3550288" cy="4418505"/>
          </a:xfrm>
          <a:prstGeom prst="rect">
            <a:avLst/>
          </a:prstGeom>
        </p:spPr>
      </p:pic>
      <p:sp>
        <p:nvSpPr>
          <p:cNvPr id="5" name="Arrow: Right 4">
            <a:extLst>
              <a:ext uri="{FF2B5EF4-FFF2-40B4-BE49-F238E27FC236}">
                <a16:creationId xmlns:a16="http://schemas.microsoft.com/office/drawing/2014/main" id="{7171D11C-7A4A-4A99-AD89-AC5FE471854D}"/>
              </a:ext>
            </a:extLst>
          </p:cNvPr>
          <p:cNvSpPr/>
          <p:nvPr/>
        </p:nvSpPr>
        <p:spPr>
          <a:xfrm>
            <a:off x="3899877" y="4493846"/>
            <a:ext cx="1836615" cy="18756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26180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5F4A57AD-5BBE-4273-A40A-47AF21FEE872}"/>
              </a:ext>
            </a:extLst>
          </p:cNvPr>
          <p:cNvSpPr txBox="1"/>
          <p:nvPr/>
        </p:nvSpPr>
        <p:spPr>
          <a:xfrm>
            <a:off x="822192" y="607039"/>
            <a:ext cx="28669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l-SI" dirty="0"/>
              <a:t>Nihanje – tunel skozi Zemljo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AF7F087-28A9-433C-AD6A-012B243332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30790" y="547076"/>
            <a:ext cx="4656580" cy="5646615"/>
          </a:xfrm>
          <a:prstGeom prst="rect">
            <a:avLst/>
          </a:prstGeom>
        </p:spPr>
      </p:pic>
      <p:sp>
        <p:nvSpPr>
          <p:cNvPr id="8" name="Oval 7">
            <a:extLst>
              <a:ext uri="{FF2B5EF4-FFF2-40B4-BE49-F238E27FC236}">
                <a16:creationId xmlns:a16="http://schemas.microsoft.com/office/drawing/2014/main" id="{E71BE568-755E-4138-A288-298FF745ECFC}"/>
              </a:ext>
            </a:extLst>
          </p:cNvPr>
          <p:cNvSpPr/>
          <p:nvPr/>
        </p:nvSpPr>
        <p:spPr>
          <a:xfrm>
            <a:off x="7510585" y="5955323"/>
            <a:ext cx="45719" cy="45719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6124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5F4A57AD-5BBE-4273-A40A-47AF21FEE872}"/>
              </a:ext>
            </a:extLst>
          </p:cNvPr>
          <p:cNvSpPr txBox="1"/>
          <p:nvPr/>
        </p:nvSpPr>
        <p:spPr>
          <a:xfrm>
            <a:off x="822192" y="607039"/>
            <a:ext cx="28669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l-SI" dirty="0"/>
              <a:t>Nihanje – tunel skozi Zemljo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FC29BDE-8559-49A9-A124-CBD54A4A7A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9305" y="976371"/>
            <a:ext cx="8338042" cy="5408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44405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5F4A57AD-5BBE-4273-A40A-47AF21FEE872}"/>
              </a:ext>
            </a:extLst>
          </p:cNvPr>
          <p:cNvSpPr txBox="1"/>
          <p:nvPr/>
        </p:nvSpPr>
        <p:spPr>
          <a:xfrm>
            <a:off x="822192" y="607039"/>
            <a:ext cx="28669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l-SI" dirty="0"/>
              <a:t>Nihanje – tunel skozi Zemljo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652C0C8-1C00-4740-9159-F2B48D8115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0504" y="1185365"/>
            <a:ext cx="7477845" cy="51429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10035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5F4A57AD-5BBE-4273-A40A-47AF21FEE872}"/>
              </a:ext>
            </a:extLst>
          </p:cNvPr>
          <p:cNvSpPr txBox="1"/>
          <p:nvPr/>
        </p:nvSpPr>
        <p:spPr>
          <a:xfrm>
            <a:off x="822192" y="607039"/>
            <a:ext cx="28669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l-SI" dirty="0"/>
              <a:t>Nihanje – tunel skozi Zemljo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C890A27-6828-4D9F-ABB9-F6BC181716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05401" y="1244315"/>
            <a:ext cx="7970616" cy="47950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54157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5F4A57AD-5BBE-4273-A40A-47AF21FEE872}"/>
              </a:ext>
            </a:extLst>
          </p:cNvPr>
          <p:cNvSpPr txBox="1"/>
          <p:nvPr/>
        </p:nvSpPr>
        <p:spPr>
          <a:xfrm>
            <a:off x="822192" y="607039"/>
            <a:ext cx="28669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l-SI" dirty="0"/>
              <a:t>Nihanje – tunel skozi Zemljo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2AF5D82-35A1-4E4A-8FEC-129431BC7A87}"/>
              </a:ext>
            </a:extLst>
          </p:cNvPr>
          <p:cNvSpPr txBox="1"/>
          <p:nvPr/>
        </p:nvSpPr>
        <p:spPr>
          <a:xfrm>
            <a:off x="1260182" y="1990165"/>
            <a:ext cx="4992585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l-SI" dirty="0"/>
              <a:t>Preden izračunamo pospešek </a:t>
            </a:r>
            <a:r>
              <a:rPr lang="sl-SI" i="1" dirty="0"/>
              <a:t>a</a:t>
            </a:r>
            <a:r>
              <a:rPr lang="sl-SI" dirty="0"/>
              <a:t>(</a:t>
            </a:r>
            <a:r>
              <a:rPr lang="sl-SI" i="1" dirty="0"/>
              <a:t>t</a:t>
            </a:r>
            <a:r>
              <a:rPr lang="sl-SI" dirty="0"/>
              <a:t>), premislimo!</a:t>
            </a:r>
          </a:p>
          <a:p>
            <a:endParaRPr lang="sl-SI" dirty="0"/>
          </a:p>
          <a:p>
            <a:r>
              <a:rPr lang="sl-SI" dirty="0">
                <a:solidFill>
                  <a:schemeClr val="accent1"/>
                </a:solidFill>
              </a:rPr>
              <a:t>Največji pospešek telesa pri padanju skozi tunel bo:</a:t>
            </a:r>
          </a:p>
          <a:p>
            <a:endParaRPr lang="sl-SI" dirty="0">
              <a:solidFill>
                <a:schemeClr val="accent1"/>
              </a:solidFill>
            </a:endParaRPr>
          </a:p>
          <a:p>
            <a:pPr marL="342900" indent="-342900">
              <a:buAutoNum type="alphaUcParenR"/>
            </a:pPr>
            <a:r>
              <a:rPr lang="sl-SI" i="1" dirty="0">
                <a:solidFill>
                  <a:schemeClr val="accent1"/>
                </a:solidFill>
              </a:rPr>
              <a:t>g</a:t>
            </a:r>
            <a:r>
              <a:rPr lang="sl-SI" baseline="-25000" dirty="0">
                <a:solidFill>
                  <a:schemeClr val="accent1"/>
                </a:solidFill>
              </a:rPr>
              <a:t>0</a:t>
            </a:r>
            <a:r>
              <a:rPr lang="sl-SI" dirty="0">
                <a:solidFill>
                  <a:schemeClr val="accent1"/>
                </a:solidFill>
              </a:rPr>
              <a:t> (okoli 10 m/s</a:t>
            </a:r>
            <a:r>
              <a:rPr lang="sl-SI" baseline="30000" dirty="0">
                <a:solidFill>
                  <a:schemeClr val="accent1"/>
                </a:solidFill>
              </a:rPr>
              <a:t>2</a:t>
            </a:r>
            <a:r>
              <a:rPr lang="sl-SI" dirty="0">
                <a:solidFill>
                  <a:schemeClr val="accent1"/>
                </a:solidFill>
              </a:rPr>
              <a:t>)</a:t>
            </a:r>
          </a:p>
          <a:p>
            <a:pPr marL="342900" indent="-342900">
              <a:buAutoNum type="alphaUcParenR"/>
            </a:pPr>
            <a:r>
              <a:rPr lang="sl-SI" i="1" dirty="0">
                <a:solidFill>
                  <a:schemeClr val="accent1"/>
                </a:solidFill>
              </a:rPr>
              <a:t>g</a:t>
            </a:r>
            <a:r>
              <a:rPr lang="sl-SI" baseline="-25000" dirty="0">
                <a:solidFill>
                  <a:schemeClr val="accent1"/>
                </a:solidFill>
              </a:rPr>
              <a:t>0</a:t>
            </a:r>
            <a:r>
              <a:rPr lang="sl-SI" dirty="0">
                <a:solidFill>
                  <a:schemeClr val="accent1"/>
                </a:solidFill>
              </a:rPr>
              <a:t>/2</a:t>
            </a:r>
          </a:p>
          <a:p>
            <a:pPr marL="342900" indent="-342900">
              <a:buAutoNum type="alphaUcParenR"/>
            </a:pPr>
            <a:r>
              <a:rPr lang="sl-SI" dirty="0">
                <a:solidFill>
                  <a:schemeClr val="accent1"/>
                </a:solidFill>
              </a:rPr>
              <a:t>veliko več od </a:t>
            </a:r>
            <a:r>
              <a:rPr lang="sl-SI" i="1" dirty="0">
                <a:solidFill>
                  <a:schemeClr val="accent1"/>
                </a:solidFill>
              </a:rPr>
              <a:t>g</a:t>
            </a:r>
            <a:r>
              <a:rPr lang="sl-SI" baseline="-25000" dirty="0">
                <a:solidFill>
                  <a:schemeClr val="accent1"/>
                </a:solidFill>
              </a:rPr>
              <a:t>0</a:t>
            </a:r>
            <a:endParaRPr lang="en-US" baseline="-2500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27374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5F4A57AD-5BBE-4273-A40A-47AF21FEE872}"/>
              </a:ext>
            </a:extLst>
          </p:cNvPr>
          <p:cNvSpPr txBox="1"/>
          <p:nvPr/>
        </p:nvSpPr>
        <p:spPr>
          <a:xfrm>
            <a:off x="822192" y="607039"/>
            <a:ext cx="28669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l-SI" dirty="0"/>
              <a:t>Nihanje – tunel skozi Zemljo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C63E9AA-158F-4C2D-A119-57D55CC985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37128" y="1528655"/>
            <a:ext cx="7869731" cy="4130877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48907D9D-0EC7-4F98-9FCA-8CB6488ED3BE}"/>
              </a:ext>
            </a:extLst>
          </p:cNvPr>
          <p:cNvSpPr/>
          <p:nvPr/>
        </p:nvSpPr>
        <p:spPr>
          <a:xfrm>
            <a:off x="8012723" y="3681046"/>
            <a:ext cx="93785" cy="9964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3730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5F4A57AD-5BBE-4273-A40A-47AF21FEE872}"/>
              </a:ext>
            </a:extLst>
          </p:cNvPr>
          <p:cNvSpPr txBox="1"/>
          <p:nvPr/>
        </p:nvSpPr>
        <p:spPr>
          <a:xfrm>
            <a:off x="822192" y="607039"/>
            <a:ext cx="28669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l-SI" dirty="0"/>
              <a:t>Nihanje – tunel skozi Zemljo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C49BEEE-8482-4EC9-A74F-069F77CD9D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5549" y="1620354"/>
            <a:ext cx="8066660" cy="43194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77314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3E99B7C-D287-4BD9-8166-4CB9B89EEF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8284" y="984738"/>
            <a:ext cx="8178823" cy="4770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25930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51BBC56-AA44-45EE-BA32-1E794E910B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7877" y="1556005"/>
            <a:ext cx="8493369" cy="4113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05094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37742A4-322D-407A-8166-99530B9168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88366" y="1236786"/>
            <a:ext cx="7872864" cy="47097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530460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AA49FF5-081D-4892-B6BB-5186F028AF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3665" y="1271954"/>
            <a:ext cx="8234120" cy="4648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882730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E738D97-1104-47E0-B279-2F71084357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0782" y="1757175"/>
            <a:ext cx="4950759" cy="402687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B4674AD-9DB3-4F70-B406-7020FDE99076}"/>
              </a:ext>
            </a:extLst>
          </p:cNvPr>
          <p:cNvSpPr txBox="1"/>
          <p:nvPr/>
        </p:nvSpPr>
        <p:spPr>
          <a:xfrm>
            <a:off x="691662" y="556846"/>
            <a:ext cx="762760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l-SI" dirty="0"/>
              <a:t>Popravki zaradi približka sin</a:t>
            </a:r>
            <a:r>
              <a:rPr lang="sl-SI" dirty="0">
                <a:sym typeface="Symbol" panose="05050102010706020507" pitchFamily="18" charset="2"/>
              </a:rPr>
              <a:t></a:t>
            </a:r>
            <a:r>
              <a:rPr lang="sl-SI" dirty="0"/>
              <a:t> iz učbenika </a:t>
            </a:r>
            <a:r>
              <a:rPr lang="sl-SI" dirty="0" err="1"/>
              <a:t>Ohanian</a:t>
            </a:r>
            <a:r>
              <a:rPr lang="sl-SI" dirty="0"/>
              <a:t>, </a:t>
            </a:r>
            <a:r>
              <a:rPr lang="sl-SI" dirty="0" err="1"/>
              <a:t>Physics</a:t>
            </a:r>
            <a:r>
              <a:rPr lang="sl-SI" dirty="0"/>
              <a:t>.</a:t>
            </a:r>
          </a:p>
          <a:p>
            <a:endParaRPr lang="sl-SI" dirty="0"/>
          </a:p>
          <a:p>
            <a:r>
              <a:rPr lang="sl-SI" dirty="0"/>
              <a:t>Pravi nihajni časi so za toliko odstotkov večji od izračunanih po približku sin</a:t>
            </a:r>
            <a:r>
              <a:rPr lang="sl-SI" dirty="0">
                <a:sym typeface="Symbol" panose="05050102010706020507" pitchFamily="18" charset="2"/>
              </a:rPr>
              <a:t> </a:t>
            </a:r>
          </a:p>
          <a:p>
            <a:r>
              <a:rPr lang="sl-SI" dirty="0"/>
              <a:t>kakor piše v tabeli: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003C8A5-46D8-4957-BC71-B7F0202E9D2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3279" y="3874478"/>
            <a:ext cx="2321561" cy="2309079"/>
          </a:xfrm>
          <a:prstGeom prst="rect">
            <a:avLst/>
          </a:prstGeom>
        </p:spPr>
      </p:pic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6DD413CC-3EB0-4D76-87E4-BA1C98C2CE3D}"/>
              </a:ext>
            </a:extLst>
          </p:cNvPr>
          <p:cNvCxnSpPr/>
          <p:nvPr/>
        </p:nvCxnSpPr>
        <p:spPr>
          <a:xfrm>
            <a:off x="2209800" y="4870938"/>
            <a:ext cx="1359877" cy="54512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8821659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62D6C9A-DCE1-4F8B-9B0E-64406BA02E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2927" y="1661941"/>
            <a:ext cx="7984992" cy="4431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191913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333214D-9C12-4F60-A5CA-1C1F1F59D9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0075" y="471487"/>
            <a:ext cx="8705850" cy="5915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154692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FD05F3A-2E4D-43FB-8502-9F321A69FD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0935" y="1542643"/>
            <a:ext cx="8960864" cy="4372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905182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FC3FED0-9759-45B0-B043-95E859698B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7774" y="768728"/>
            <a:ext cx="8814867" cy="53205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611499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2FD49BB-EEBD-4090-B0B3-42634EA155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4722" y="825593"/>
            <a:ext cx="8469086" cy="52068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855014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8E1F8B6-B43A-45A4-9831-0EA7F612F5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5244" y="1352173"/>
            <a:ext cx="8615082" cy="4596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291159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20EFA3B-0D98-482D-8271-26FF636A2E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516" y="1538825"/>
            <a:ext cx="9006968" cy="4199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227640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30FE966-F183-494B-B927-579FB0D6B2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8296" y="2112359"/>
            <a:ext cx="7954255" cy="3408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47614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1659</TotalTime>
  <Words>243</Words>
  <Application>Microsoft Office PowerPoint</Application>
  <PresentationFormat>A4 Paper (210x297 mm)</PresentationFormat>
  <Paragraphs>56</Paragraphs>
  <Slides>22</Slides>
  <Notes>22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6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Jagličić, Zvonko</dc:creator>
  <cp:lastModifiedBy>Jagličić, Zvonko</cp:lastModifiedBy>
  <cp:revision>52</cp:revision>
  <dcterms:created xsi:type="dcterms:W3CDTF">2020-10-29T10:58:21Z</dcterms:created>
  <dcterms:modified xsi:type="dcterms:W3CDTF">2025-11-03T18:17:47Z</dcterms:modified>
</cp:coreProperties>
</file>