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297" r:id="rId3"/>
    <p:sldId id="257" r:id="rId4"/>
    <p:sldId id="264" r:id="rId5"/>
    <p:sldId id="258" r:id="rId6"/>
    <p:sldId id="265" r:id="rId7"/>
    <p:sldId id="259" r:id="rId8"/>
    <p:sldId id="260" r:id="rId9"/>
    <p:sldId id="266" r:id="rId10"/>
    <p:sldId id="267" r:id="rId11"/>
    <p:sldId id="261" r:id="rId12"/>
    <p:sldId id="268" r:id="rId13"/>
    <p:sldId id="262" r:id="rId14"/>
    <p:sldId id="269" r:id="rId15"/>
    <p:sldId id="270" r:id="rId16"/>
    <p:sldId id="263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1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EB769-62C0-47AD-9199-708268B3B1D6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39828-8675-4CBE-BE1A-5ADC1DB9F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090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09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91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34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8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75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42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15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66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48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33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29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61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1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7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66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75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06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864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65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59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2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03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514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949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710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408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7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241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056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308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279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186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725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722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052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519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446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074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0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1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96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8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4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4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2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4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1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1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9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02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998E5-D6DE-41C7-BBBB-D59307B62A2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9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4760690-C0C3-4B5E-88C0-336AA6DF7F12}"/>
              </a:ext>
            </a:extLst>
          </p:cNvPr>
          <p:cNvSpPr/>
          <p:nvPr/>
        </p:nvSpPr>
        <p:spPr>
          <a:xfrm>
            <a:off x="4773059" y="1717029"/>
            <a:ext cx="2317330" cy="2965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 dirty="0"/>
          </a:p>
        </p:txBody>
      </p:sp>
      <p:pic>
        <p:nvPicPr>
          <p:cNvPr id="7" name="Picture 2" descr="Silhouette Woman Looking Stars Stock Illustrations – 151 Silhouette Woman  Looking Stars Stock Illustrations, Vectors &amp;amp; Clipart - Dreamstime">
            <a:extLst>
              <a:ext uri="{FF2B5EF4-FFF2-40B4-BE49-F238E27FC236}">
                <a16:creationId xmlns:a16="http://schemas.microsoft.com/office/drawing/2014/main" id="{C088F4C3-3608-42C7-B4ED-CEE152C1F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04" y="1842378"/>
            <a:ext cx="5090852" cy="384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86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A8B8C-528D-44E4-8BA5-FCD78F339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955" y="1978269"/>
            <a:ext cx="4240090" cy="29014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760690-C0C3-4B5E-88C0-336AA6DF7F12}"/>
              </a:ext>
            </a:extLst>
          </p:cNvPr>
          <p:cNvSpPr/>
          <p:nvPr/>
        </p:nvSpPr>
        <p:spPr>
          <a:xfrm>
            <a:off x="4773059" y="1717029"/>
            <a:ext cx="2317330" cy="2965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6A4AA2-1660-404B-A41A-637230974169}"/>
              </a:ext>
            </a:extLst>
          </p:cNvPr>
          <p:cNvSpPr txBox="1"/>
          <p:nvPr/>
        </p:nvSpPr>
        <p:spPr>
          <a:xfrm>
            <a:off x="2832954" y="5181568"/>
            <a:ext cx="1096454" cy="2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46" b="1" dirty="0" err="1"/>
              <a:t>Torun</a:t>
            </a:r>
            <a:r>
              <a:rPr lang="sl-SI" sz="1246" b="1" dirty="0"/>
              <a:t>, Poland</a:t>
            </a:r>
            <a:endParaRPr lang="en-US" sz="1246" b="1" dirty="0"/>
          </a:p>
        </p:txBody>
      </p:sp>
    </p:spTree>
    <p:extLst>
      <p:ext uri="{BB962C8B-B14F-4D97-AF65-F5344CB8AC3E}">
        <p14:creationId xmlns:p14="http://schemas.microsoft.com/office/powerpoint/2010/main" val="957730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A8B8C-528D-44E4-8BA5-FCD78F339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955" y="1978269"/>
            <a:ext cx="4240090" cy="29014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6A4AA2-1660-404B-A41A-637230974169}"/>
              </a:ext>
            </a:extLst>
          </p:cNvPr>
          <p:cNvSpPr txBox="1"/>
          <p:nvPr/>
        </p:nvSpPr>
        <p:spPr>
          <a:xfrm>
            <a:off x="2832955" y="5181568"/>
            <a:ext cx="1971245" cy="2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46" b="1" dirty="0"/>
              <a:t>Nicolaus Copernicus House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F3DD98-69A2-4F63-BFB4-4EF0F9E0D9EB}"/>
              </a:ext>
            </a:extLst>
          </p:cNvPr>
          <p:cNvSpPr txBox="1"/>
          <p:nvPr/>
        </p:nvSpPr>
        <p:spPr>
          <a:xfrm>
            <a:off x="4953000" y="1741006"/>
            <a:ext cx="1693182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46" dirty="0"/>
              <a:t>Kopernik, 1473-1543</a:t>
            </a:r>
            <a:endParaRPr lang="en-US" sz="1246" dirty="0"/>
          </a:p>
        </p:txBody>
      </p:sp>
    </p:spTree>
    <p:extLst>
      <p:ext uri="{BB962C8B-B14F-4D97-AF65-F5344CB8AC3E}">
        <p14:creationId xmlns:p14="http://schemas.microsoft.com/office/powerpoint/2010/main" val="2073210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A8B8C-528D-44E4-8BA5-FCD78F339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1" y="226310"/>
            <a:ext cx="4240090" cy="29014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F3DD98-69A2-4F63-BFB4-4EF0F9E0D9EB}"/>
              </a:ext>
            </a:extLst>
          </p:cNvPr>
          <p:cNvSpPr txBox="1"/>
          <p:nvPr/>
        </p:nvSpPr>
        <p:spPr>
          <a:xfrm>
            <a:off x="4875411" y="457772"/>
            <a:ext cx="1693182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46" dirty="0"/>
              <a:t>Kopernik, 1473-1543</a:t>
            </a:r>
            <a:endParaRPr lang="en-US" sz="1246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2D41EC-56E4-4BF8-B654-DDDC37EDE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411" y="2391934"/>
            <a:ext cx="46101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8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A5B265-ECDD-40D6-9A2B-4CA7259B9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527" y="1007330"/>
            <a:ext cx="4404946" cy="49720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290282-2435-47E0-94B1-27F97370D5FA}"/>
              </a:ext>
            </a:extLst>
          </p:cNvPr>
          <p:cNvSpPr txBox="1"/>
          <p:nvPr/>
        </p:nvSpPr>
        <p:spPr>
          <a:xfrm>
            <a:off x="6846474" y="2293026"/>
            <a:ext cx="26393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Petanjci poznani po: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Vrelcu mineralne vode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Nogometnem klubu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Tam živel Kepler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12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ZIRANA NARAVNA MINERALNA VODA PETANJSKI VRELEC, RADENSKA CLASSIC, 1L">
            <a:extLst>
              <a:ext uri="{FF2B5EF4-FFF2-40B4-BE49-F238E27FC236}">
                <a16:creationId xmlns:a16="http://schemas.microsoft.com/office/drawing/2014/main" id="{6CD39E96-E024-427B-BB53-854F28B1C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169" y="1366278"/>
            <a:ext cx="4448175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DB3F552-DF14-4F52-A608-2B3FF3C07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52" y="974675"/>
            <a:ext cx="5633957" cy="49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4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A5B265-ECDD-40D6-9A2B-4CA7259B9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527" y="1007330"/>
            <a:ext cx="4404946" cy="497205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17B79AF-8C03-4A46-8ACD-08AE8D2979DD}"/>
              </a:ext>
            </a:extLst>
          </p:cNvPr>
          <p:cNvSpPr/>
          <p:nvPr/>
        </p:nvSpPr>
        <p:spPr>
          <a:xfrm>
            <a:off x="6013136" y="5246479"/>
            <a:ext cx="1142337" cy="277499"/>
          </a:xfrm>
          <a:prstGeom prst="round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</p:spTree>
    <p:extLst>
      <p:ext uri="{BB962C8B-B14F-4D97-AF65-F5344CB8AC3E}">
        <p14:creationId xmlns:p14="http://schemas.microsoft.com/office/powerpoint/2010/main" val="952588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696719-1E65-4D4C-BF44-6FC4DBF58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379" y="755807"/>
            <a:ext cx="3277242" cy="493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9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2A12E0-A3DE-47E6-8B85-C989865D535C}"/>
              </a:ext>
            </a:extLst>
          </p:cNvPr>
          <p:cNvSpPr txBox="1"/>
          <p:nvPr/>
        </p:nvSpPr>
        <p:spPr>
          <a:xfrm>
            <a:off x="822192" y="607039"/>
            <a:ext cx="72542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Gravitacija</a:t>
            </a:r>
          </a:p>
          <a:p>
            <a:endParaRPr lang="sl-SI" dirty="0"/>
          </a:p>
          <a:p>
            <a:r>
              <a:rPr lang="sl-SI" b="1" dirty="0"/>
              <a:t>Keplerjevi zakoni</a:t>
            </a:r>
            <a:r>
              <a:rPr lang="sl-SI" dirty="0"/>
              <a:t>, do njih prišel na podlagi svojih opazovanj gibanj planetov </a:t>
            </a:r>
          </a:p>
          <a:p>
            <a:r>
              <a:rPr lang="sl-SI" dirty="0"/>
              <a:t>in opazovanj predhodnikov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238DE8-09CF-468F-826B-4B448B177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59" y="2030130"/>
            <a:ext cx="8229600" cy="10347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92374C-4FB2-4909-809E-3D14EF7E3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92" y="3895806"/>
            <a:ext cx="3168230" cy="2747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DC8399-45F7-4879-8D89-748065EF9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3140" y="4117522"/>
            <a:ext cx="3228975" cy="2019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54EBAD-F953-4861-BD50-1441D7671C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9917" y="3064907"/>
            <a:ext cx="762343" cy="4979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0C0BE7-31BC-4499-90DC-E1A4F60D0DFD}"/>
              </a:ext>
            </a:extLst>
          </p:cNvPr>
          <p:cNvSpPr txBox="1"/>
          <p:nvPr/>
        </p:nvSpPr>
        <p:spPr>
          <a:xfrm>
            <a:off x="5232827" y="3161889"/>
            <a:ext cx="2135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Keplerjeva konstanta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80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736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B46261-5CF4-4141-98C4-2D68FF3108DE}"/>
              </a:ext>
            </a:extLst>
          </p:cNvPr>
          <p:cNvSpPr txBox="1"/>
          <p:nvPr/>
        </p:nvSpPr>
        <p:spPr>
          <a:xfrm>
            <a:off x="768403" y="599355"/>
            <a:ext cx="6573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Kakšna sila med planetom  in Soncem bi povzročila opisano gibanje?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9EF67-F027-4D8F-B000-E006FB285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03" y="1653968"/>
            <a:ext cx="5382888" cy="35500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416496-9A27-49A3-912C-94B0C1473F0F}"/>
              </a:ext>
            </a:extLst>
          </p:cNvPr>
          <p:cNvSpPr txBox="1"/>
          <p:nvPr/>
        </p:nvSpPr>
        <p:spPr>
          <a:xfrm>
            <a:off x="6654373" y="2581835"/>
            <a:ext cx="31710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SMER?</a:t>
            </a:r>
          </a:p>
          <a:p>
            <a:endParaRPr lang="sl-SI" dirty="0"/>
          </a:p>
          <a:p>
            <a:endParaRPr lang="sl-SI" dirty="0"/>
          </a:p>
          <a:p>
            <a:r>
              <a:rPr lang="sl-SI" dirty="0"/>
              <a:t>Odvisnost od razdalje od Sonca!</a:t>
            </a:r>
          </a:p>
        </p:txBody>
      </p:sp>
    </p:spTree>
    <p:extLst>
      <p:ext uri="{BB962C8B-B14F-4D97-AF65-F5344CB8AC3E}">
        <p14:creationId xmlns:p14="http://schemas.microsoft.com/office/powerpoint/2010/main" val="1920101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AFC5B7-3800-45E7-8496-AC2D40951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259" y="1269977"/>
            <a:ext cx="1872762" cy="40752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911BA3-C9C7-4671-90DE-D6E243C6B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661" y="1252633"/>
            <a:ext cx="1965081" cy="36202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B46261-5CF4-4141-98C4-2D68FF3108DE}"/>
              </a:ext>
            </a:extLst>
          </p:cNvPr>
          <p:cNvSpPr txBox="1"/>
          <p:nvPr/>
        </p:nvSpPr>
        <p:spPr>
          <a:xfrm>
            <a:off x="768403" y="599355"/>
            <a:ext cx="6573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Kakšna sila med planetom  in Soncem bi povzročila opisano gibanje?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552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5665B3-2A97-439C-A9DB-3C3B6B276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484" y="650435"/>
            <a:ext cx="2129033" cy="533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5665B3-2A97-439C-A9DB-3C3B6B276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484" y="650435"/>
            <a:ext cx="2129033" cy="533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46779C-9701-4097-9413-6140420EE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475" y="523480"/>
            <a:ext cx="28860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28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8FC7FD-B797-43E4-928F-8D16B34FF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123" y="962424"/>
            <a:ext cx="3568714" cy="32168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F49488-2F62-4890-9E5E-2A1784F68B0A}"/>
              </a:ext>
            </a:extLst>
          </p:cNvPr>
          <p:cNvSpPr txBox="1"/>
          <p:nvPr/>
        </p:nvSpPr>
        <p:spPr>
          <a:xfrm>
            <a:off x="845244" y="476410"/>
            <a:ext cx="2885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Newtonov gravitacijski zakon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797239-8902-44A7-83C5-64C654516653}"/>
              </a:ext>
            </a:extLst>
          </p:cNvPr>
          <p:cNvSpPr txBox="1"/>
          <p:nvPr/>
        </p:nvSpPr>
        <p:spPr>
          <a:xfrm>
            <a:off x="1226123" y="4933149"/>
            <a:ext cx="3150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G = gravitacijska konstanta= 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01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B7491D-3222-4971-B0E7-29A6C96E8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119" y="919850"/>
            <a:ext cx="2630782" cy="45649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74DAD5-CE51-4313-B72D-FEAAA13BB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772" y="657145"/>
            <a:ext cx="271462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37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732ADB-6F76-454A-9DD6-9E6375DCB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51" y="573741"/>
            <a:ext cx="5980179" cy="3699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F7E964-8C06-4B31-9DFC-A87EECAA491A}"/>
              </a:ext>
            </a:extLst>
          </p:cNvPr>
          <p:cNvSpPr txBox="1"/>
          <p:nvPr/>
        </p:nvSpPr>
        <p:spPr>
          <a:xfrm>
            <a:off x="975872" y="5063778"/>
            <a:ext cx="435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Rezultat meritev:  </a:t>
            </a:r>
            <a:r>
              <a:rPr lang="sl-SI" i="1" dirty="0"/>
              <a:t>G</a:t>
            </a:r>
            <a:r>
              <a:rPr lang="sl-SI" dirty="0"/>
              <a:t> = 	6.67</a:t>
            </a:r>
            <a:r>
              <a:rPr lang="sl-SI" dirty="0">
                <a:sym typeface="Symbol" panose="05050102010706020507" pitchFamily="18" charset="2"/>
              </a:rPr>
              <a:t></a:t>
            </a:r>
            <a:r>
              <a:rPr lang="sl-SI" dirty="0"/>
              <a:t>10</a:t>
            </a:r>
            <a:r>
              <a:rPr lang="sl-SI" baseline="30000" dirty="0"/>
              <a:t>-11</a:t>
            </a:r>
            <a:r>
              <a:rPr lang="sl-SI" dirty="0"/>
              <a:t> N m</a:t>
            </a:r>
            <a:r>
              <a:rPr lang="sl-SI" baseline="30000" dirty="0"/>
              <a:t>2</a:t>
            </a:r>
            <a:r>
              <a:rPr lang="sl-SI" dirty="0"/>
              <a:t>/kg</a:t>
            </a:r>
            <a:r>
              <a:rPr lang="sl-SI" baseline="30000" dirty="0"/>
              <a:t>2</a:t>
            </a:r>
            <a:endParaRPr lang="en-US" baseline="30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B86845-D997-4613-9FAF-68DB4DD89280}"/>
              </a:ext>
            </a:extLst>
          </p:cNvPr>
          <p:cNvSpPr txBox="1"/>
          <p:nvPr/>
        </p:nvSpPr>
        <p:spPr>
          <a:xfrm>
            <a:off x="1144921" y="5832182"/>
            <a:ext cx="4462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Pravijo, da je Cavendish </a:t>
            </a:r>
            <a:r>
              <a:rPr lang="sl-SI" b="1" dirty="0"/>
              <a:t>stehtal</a:t>
            </a:r>
            <a:r>
              <a:rPr lang="sl-SI" dirty="0"/>
              <a:t> Zemljo. Zakaj?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63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351740-18CE-4F19-AAC5-F89707DD5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59" y="330414"/>
            <a:ext cx="5806490" cy="49142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E18264-793B-4506-9DAA-4651633E5ECC}"/>
              </a:ext>
            </a:extLst>
          </p:cNvPr>
          <p:cNvSpPr txBox="1"/>
          <p:nvPr/>
        </p:nvSpPr>
        <p:spPr>
          <a:xfrm>
            <a:off x="6977103" y="1705855"/>
            <a:ext cx="18133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Sestava Zemlje:</a:t>
            </a:r>
          </a:p>
          <a:p>
            <a:r>
              <a:rPr lang="sl-SI" dirty="0"/>
              <a:t>Skorja 10-60 km</a:t>
            </a:r>
          </a:p>
          <a:p>
            <a:r>
              <a:rPr lang="sl-SI" dirty="0"/>
              <a:t>Plašč do 3000 km</a:t>
            </a:r>
          </a:p>
          <a:p>
            <a:r>
              <a:rPr lang="sl-SI" dirty="0"/>
              <a:t>Jedro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879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914400" y="783771"/>
            <a:ext cx="7046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Kako je Newton prepričal sodobnike o pravilnosti gravitacijskega zakona</a:t>
            </a:r>
          </a:p>
          <a:p>
            <a:r>
              <a:rPr lang="sl-SI" dirty="0"/>
              <a:t>brez  meritve v laboratoriju?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BC09CE-0C04-4751-BE52-0059A2840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98127"/>
            <a:ext cx="8553610" cy="9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96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914400" y="783771"/>
            <a:ext cx="7046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Plima- oseka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91A094-8C07-400F-8C45-CE5301F58EFD}"/>
              </a:ext>
            </a:extLst>
          </p:cNvPr>
          <p:cNvSpPr txBox="1"/>
          <p:nvPr/>
        </p:nvSpPr>
        <p:spPr>
          <a:xfrm>
            <a:off x="1183341" y="2343630"/>
            <a:ext cx="57250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Plima se na izbranem kraju na Zemlji pojavi približno vsakih: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6 ur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12 ur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24 ur.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09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914400" y="783771"/>
            <a:ext cx="7046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Plima- oseka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6F941B-23E4-4300-838D-0C7CBD70C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538" y="783771"/>
            <a:ext cx="3941491" cy="44221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74A893-09AF-40BF-BF2E-958B9C0A6043}"/>
              </a:ext>
            </a:extLst>
          </p:cNvPr>
          <p:cNvSpPr txBox="1"/>
          <p:nvPr/>
        </p:nvSpPr>
        <p:spPr>
          <a:xfrm>
            <a:off x="1106886" y="5901723"/>
            <a:ext cx="7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Poglejmo: http://www2.arnes.si/~gljsentvid10/plima.htm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402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7046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Za krajše pisanje enačb (namesto GM/Rz</a:t>
            </a:r>
            <a:r>
              <a:rPr lang="sl-SI" baseline="30000" dirty="0"/>
              <a:t>2</a:t>
            </a:r>
            <a:r>
              <a:rPr lang="sl-SI" dirty="0"/>
              <a:t>) zapišimo raje </a:t>
            </a:r>
            <a:r>
              <a:rPr lang="sl-SI" i="1" dirty="0"/>
              <a:t>g</a:t>
            </a:r>
            <a:r>
              <a:rPr lang="sl-SI" dirty="0"/>
              <a:t>(</a:t>
            </a:r>
            <a:r>
              <a:rPr lang="sl-SI" i="1" dirty="0"/>
              <a:t>r</a:t>
            </a:r>
            <a:r>
              <a:rPr lang="sl-SI" dirty="0"/>
              <a:t>).	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8CBBF7-F87D-43C3-A770-A147A15A5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703" y="1596320"/>
            <a:ext cx="7262692" cy="49170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DD6F54-7BF9-4E0C-9D11-4B9AD2C54145}"/>
              </a:ext>
            </a:extLst>
          </p:cNvPr>
          <p:cNvSpPr txBox="1"/>
          <p:nvPr/>
        </p:nvSpPr>
        <p:spPr>
          <a:xfrm>
            <a:off x="553250" y="1713539"/>
            <a:ext cx="1676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a) Zunaj Zemlje: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872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7046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Za krajše pisanje enačb (namesto GM/Rz</a:t>
            </a:r>
            <a:r>
              <a:rPr lang="sl-SI" baseline="30000" dirty="0"/>
              <a:t>2</a:t>
            </a:r>
            <a:r>
              <a:rPr lang="sl-SI" dirty="0"/>
              <a:t>) zapišimo raje </a:t>
            </a:r>
            <a:r>
              <a:rPr lang="sl-SI" i="1" dirty="0"/>
              <a:t>g</a:t>
            </a:r>
            <a:r>
              <a:rPr lang="sl-SI" dirty="0"/>
              <a:t>(</a:t>
            </a:r>
            <a:r>
              <a:rPr lang="sl-SI" i="1" dirty="0"/>
              <a:t>r</a:t>
            </a:r>
            <a:r>
              <a:rPr lang="sl-SI" dirty="0"/>
              <a:t>).	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DD6F54-7BF9-4E0C-9D11-4B9AD2C54145}"/>
              </a:ext>
            </a:extLst>
          </p:cNvPr>
          <p:cNvSpPr txBox="1"/>
          <p:nvPr/>
        </p:nvSpPr>
        <p:spPr>
          <a:xfrm>
            <a:off x="553250" y="1713539"/>
            <a:ext cx="4536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b) Znotraj Zemlje (če bi bila Zemlja homogena)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8956E1-E526-4A1D-847B-8633D4654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647" y="2293833"/>
            <a:ext cx="4769343" cy="416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24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7046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Za krajše pisanje enačb (namesto GM/Rz</a:t>
            </a:r>
            <a:r>
              <a:rPr lang="sl-SI" baseline="30000" dirty="0"/>
              <a:t>2</a:t>
            </a:r>
            <a:r>
              <a:rPr lang="sl-SI" dirty="0"/>
              <a:t>) zapišimo raje </a:t>
            </a:r>
            <a:r>
              <a:rPr lang="sl-SI" i="1" dirty="0"/>
              <a:t>g</a:t>
            </a:r>
            <a:r>
              <a:rPr lang="sl-SI" dirty="0"/>
              <a:t>(</a:t>
            </a:r>
            <a:r>
              <a:rPr lang="sl-SI" i="1" dirty="0"/>
              <a:t>r</a:t>
            </a:r>
            <a:r>
              <a:rPr lang="sl-SI" dirty="0"/>
              <a:t>).	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DD6F54-7BF9-4E0C-9D11-4B9AD2C54145}"/>
              </a:ext>
            </a:extLst>
          </p:cNvPr>
          <p:cNvSpPr txBox="1"/>
          <p:nvPr/>
        </p:nvSpPr>
        <p:spPr>
          <a:xfrm>
            <a:off x="553250" y="1713539"/>
            <a:ext cx="4536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b) Znotraj Zemlje (če bi bila Zemlja homogena)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01DEC3-FB69-48A2-B267-56F386E39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577" y="2470801"/>
            <a:ext cx="5110283" cy="42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7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7046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Za krajše pisanje enačb (namesto GM/Rz</a:t>
            </a:r>
            <a:r>
              <a:rPr lang="sl-SI" baseline="30000" dirty="0"/>
              <a:t>2</a:t>
            </a:r>
            <a:r>
              <a:rPr lang="sl-SI" dirty="0"/>
              <a:t>) zapišimo raje </a:t>
            </a:r>
            <a:r>
              <a:rPr lang="sl-SI" i="1" dirty="0"/>
              <a:t>g</a:t>
            </a:r>
            <a:r>
              <a:rPr lang="sl-SI" dirty="0"/>
              <a:t>(</a:t>
            </a:r>
            <a:r>
              <a:rPr lang="sl-SI" i="1" dirty="0"/>
              <a:t>r</a:t>
            </a:r>
            <a:r>
              <a:rPr lang="sl-SI" dirty="0"/>
              <a:t>).	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DD6F54-7BF9-4E0C-9D11-4B9AD2C54145}"/>
              </a:ext>
            </a:extLst>
          </p:cNvPr>
          <p:cNvSpPr txBox="1"/>
          <p:nvPr/>
        </p:nvSpPr>
        <p:spPr>
          <a:xfrm>
            <a:off x="553250" y="1713539"/>
            <a:ext cx="4536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b) Znotraj Zemlje (če bi bila Zemlja homogena)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15DFC-6315-4A13-81EB-3FC103EAA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120" y="2470801"/>
            <a:ext cx="4945385" cy="374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2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7046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Za krajše pisanje enačb (namesto GM/Rz</a:t>
            </a:r>
            <a:r>
              <a:rPr lang="sl-SI" baseline="30000" dirty="0"/>
              <a:t>2</a:t>
            </a:r>
            <a:r>
              <a:rPr lang="sl-SI" dirty="0"/>
              <a:t>) zapišimo raje </a:t>
            </a:r>
            <a:r>
              <a:rPr lang="sl-SI" i="1" dirty="0"/>
              <a:t>g</a:t>
            </a:r>
            <a:r>
              <a:rPr lang="sl-SI" dirty="0"/>
              <a:t>(</a:t>
            </a:r>
            <a:r>
              <a:rPr lang="sl-SI" i="1" dirty="0"/>
              <a:t>r</a:t>
            </a:r>
            <a:r>
              <a:rPr lang="sl-SI" dirty="0"/>
              <a:t>).	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DD6F54-7BF9-4E0C-9D11-4B9AD2C54145}"/>
              </a:ext>
            </a:extLst>
          </p:cNvPr>
          <p:cNvSpPr txBox="1"/>
          <p:nvPr/>
        </p:nvSpPr>
        <p:spPr>
          <a:xfrm>
            <a:off x="484094" y="1413862"/>
            <a:ext cx="862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Skupaj: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56086F-8B20-420E-BCCE-3C40CD7C6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203" y="1677320"/>
            <a:ext cx="4343400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69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048699-F1D8-4E6A-8231-CF909FCC8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884" y="1795304"/>
            <a:ext cx="5694469" cy="4660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58C09C-D184-4267-8BAE-B32B67D5C5CA}"/>
              </a:ext>
            </a:extLst>
          </p:cNvPr>
          <p:cNvSpPr txBox="1"/>
          <p:nvPr/>
        </p:nvSpPr>
        <p:spPr>
          <a:xfrm>
            <a:off x="391886" y="2371186"/>
            <a:ext cx="26433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/>
              <a:t>Izračunajmo najprej </a:t>
            </a:r>
          </a:p>
          <a:p>
            <a:r>
              <a:rPr lang="sl-SI" sz="1400" dirty="0"/>
              <a:t>„pravo“ hitrost, ki jo mora imeti </a:t>
            </a:r>
          </a:p>
          <a:p>
            <a:r>
              <a:rPr lang="sl-SI" sz="1400" dirty="0"/>
              <a:t>na razdalji </a:t>
            </a:r>
            <a:r>
              <a:rPr lang="sl-SI" sz="1400" i="1" dirty="0"/>
              <a:t>r</a:t>
            </a:r>
            <a:r>
              <a:rPr lang="sl-SI" sz="1400" dirty="0"/>
              <a:t> oz. višini od površine zemlje </a:t>
            </a:r>
            <a:r>
              <a:rPr lang="sl-SI" sz="1400" i="1" dirty="0"/>
              <a:t>H</a:t>
            </a:r>
            <a:r>
              <a:rPr lang="sl-SI" sz="1400" dirty="0"/>
              <a:t> = </a:t>
            </a:r>
            <a:r>
              <a:rPr lang="sl-SI" sz="1400" i="1" dirty="0"/>
              <a:t>r</a:t>
            </a:r>
            <a:r>
              <a:rPr lang="sl-SI" sz="1400" dirty="0"/>
              <a:t>-</a:t>
            </a:r>
            <a:r>
              <a:rPr lang="sl-SI" sz="1400" i="1" dirty="0"/>
              <a:t>R</a:t>
            </a:r>
            <a:r>
              <a:rPr lang="sl-SI" sz="1400" baseline="-25000" dirty="0"/>
              <a:t>Z</a:t>
            </a:r>
            <a:r>
              <a:rPr lang="sl-SI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56446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EDD2A7-D3C5-4269-8EAD-ADAA3CACE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69" y="1836844"/>
            <a:ext cx="5695950" cy="2600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BF091A-80DE-4613-B3E8-CEEB465CE231}"/>
              </a:ext>
            </a:extLst>
          </p:cNvPr>
          <p:cNvSpPr txBox="1"/>
          <p:nvPr/>
        </p:nvSpPr>
        <p:spPr>
          <a:xfrm>
            <a:off x="1014292" y="3964961"/>
            <a:ext cx="41453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Hitrost, ki jo morajo imeti sateliti </a:t>
            </a:r>
          </a:p>
          <a:p>
            <a:r>
              <a:rPr lang="sl-SI" dirty="0">
                <a:solidFill>
                  <a:schemeClr val="accent1"/>
                </a:solidFill>
              </a:rPr>
              <a:t>(tudi Luna!), da bodo krožili okoli Zemlje, z</a:t>
            </a:r>
          </a:p>
          <a:p>
            <a:r>
              <a:rPr lang="sl-SI" dirty="0">
                <a:solidFill>
                  <a:schemeClr val="accent1"/>
                </a:solidFill>
              </a:rPr>
              <a:t>razdaljo od Zemlje</a:t>
            </a:r>
          </a:p>
          <a:p>
            <a:endParaRPr lang="sl-SI" dirty="0">
              <a:solidFill>
                <a:schemeClr val="accent1"/>
              </a:solidFill>
            </a:endParaRP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narašča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pada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56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EDD2A7-D3C5-4269-8EAD-ADAA3CACE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69" y="1836844"/>
            <a:ext cx="5695950" cy="2600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D4C46F-9545-4CEC-8534-8D05BCDBA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418" y="4760896"/>
            <a:ext cx="442912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564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91B98-F7E3-44D4-9781-94F5100E8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932" y="2205917"/>
            <a:ext cx="4124325" cy="220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92459-E232-426D-9114-4E2629689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014" y="2592561"/>
            <a:ext cx="2584797" cy="49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37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91B98-F7E3-44D4-9781-94F5100E8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932" y="2205917"/>
            <a:ext cx="4124325" cy="2200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557640-323D-4A22-8C6F-2A6C1C3FE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093" y="4625420"/>
            <a:ext cx="1609483" cy="384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45088D-BB6A-4739-98A2-6C282D492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3778" y="2067004"/>
            <a:ext cx="4676603" cy="3268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477B96-549E-4248-8468-18A9CD53F396}"/>
              </a:ext>
            </a:extLst>
          </p:cNvPr>
          <p:cNvSpPr txBox="1"/>
          <p:nvPr/>
        </p:nvSpPr>
        <p:spPr>
          <a:xfrm>
            <a:off x="560934" y="5938518"/>
            <a:ext cx="7633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Krožno tirnico nad ekvatorjem, za katero velja obhodni čas 24 h, imenujemo ….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569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91B98-F7E3-44D4-9781-94F5100E8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932" y="2205917"/>
            <a:ext cx="4124325" cy="2200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557640-323D-4A22-8C6F-2A6C1C3FE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093" y="4625420"/>
            <a:ext cx="1609483" cy="384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45088D-BB6A-4739-98A2-6C282D492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3778" y="2067004"/>
            <a:ext cx="4676603" cy="3268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477B96-549E-4248-8468-18A9CD53F396}"/>
              </a:ext>
            </a:extLst>
          </p:cNvPr>
          <p:cNvSpPr txBox="1"/>
          <p:nvPr/>
        </p:nvSpPr>
        <p:spPr>
          <a:xfrm>
            <a:off x="560934" y="5938518"/>
            <a:ext cx="7284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Krožno tirnico nad ekvatorjem, za katero velja obhodni čas 24 h, imenujemo</a:t>
            </a:r>
          </a:p>
          <a:p>
            <a:r>
              <a:rPr lang="sl-SI" dirty="0">
                <a:solidFill>
                  <a:schemeClr val="accent1"/>
                </a:solidFill>
              </a:rPr>
              <a:t>   </a:t>
            </a:r>
            <a:r>
              <a:rPr lang="sl-SI" b="1" dirty="0">
                <a:solidFill>
                  <a:schemeClr val="accent1"/>
                </a:solidFill>
              </a:rPr>
              <a:t>geostacionarna tirnica</a:t>
            </a:r>
            <a:r>
              <a:rPr lang="sl-SI" dirty="0">
                <a:solidFill>
                  <a:schemeClr val="accent1"/>
                </a:solidFill>
              </a:rPr>
              <a:t> ali orbita. </a:t>
            </a:r>
            <a:r>
              <a:rPr lang="sl-SI" i="1" dirty="0">
                <a:solidFill>
                  <a:schemeClr val="accent1"/>
                </a:solidFill>
              </a:rPr>
              <a:t>Zakaj je uporabna</a:t>
            </a:r>
            <a:r>
              <a:rPr lang="sl-SI" dirty="0">
                <a:solidFill>
                  <a:schemeClr val="accent1"/>
                </a:solidFill>
              </a:rPr>
              <a:t>?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328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91B98-F7E3-44D4-9781-94F5100E8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932" y="2205917"/>
            <a:ext cx="4124325" cy="2200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557640-323D-4A22-8C6F-2A6C1C3FE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093" y="4625420"/>
            <a:ext cx="1609483" cy="384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45088D-BB6A-4739-98A2-6C282D492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3778" y="2067004"/>
            <a:ext cx="4676603" cy="3268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477B96-549E-4248-8468-18A9CD53F396}"/>
              </a:ext>
            </a:extLst>
          </p:cNvPr>
          <p:cNvSpPr txBox="1"/>
          <p:nvPr/>
        </p:nvSpPr>
        <p:spPr>
          <a:xfrm>
            <a:off x="560934" y="5938518"/>
            <a:ext cx="7284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Krožno tirnico nad ekvatorjem, za katero velja obhodni čas 24 h, imenujemo</a:t>
            </a:r>
          </a:p>
          <a:p>
            <a:r>
              <a:rPr lang="sl-SI" dirty="0">
                <a:solidFill>
                  <a:schemeClr val="accent1"/>
                </a:solidFill>
              </a:rPr>
              <a:t>   </a:t>
            </a:r>
            <a:r>
              <a:rPr lang="sl-SI" b="1" dirty="0">
                <a:solidFill>
                  <a:schemeClr val="accent1"/>
                </a:solidFill>
              </a:rPr>
              <a:t>geostacionarna tirnica</a:t>
            </a:r>
            <a:r>
              <a:rPr lang="sl-SI" dirty="0">
                <a:solidFill>
                  <a:schemeClr val="accent1"/>
                </a:solidFill>
              </a:rPr>
              <a:t> ali orbita. </a:t>
            </a:r>
            <a:r>
              <a:rPr lang="sl-SI" i="1" dirty="0">
                <a:solidFill>
                  <a:schemeClr val="accent1"/>
                </a:solidFill>
              </a:rPr>
              <a:t>Zakaj je uporabna</a:t>
            </a:r>
            <a:r>
              <a:rPr lang="sl-SI" dirty="0">
                <a:solidFill>
                  <a:schemeClr val="accent1"/>
                </a:solidFill>
              </a:rPr>
              <a:t>?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518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  <a:p>
            <a:endParaRPr lang="sl-SI" b="1" dirty="0"/>
          </a:p>
          <a:p>
            <a:r>
              <a:rPr lang="sl-SI" dirty="0"/>
              <a:t>Hitrost in obhodni čas satelita, ki </a:t>
            </a:r>
            <a:r>
              <a:rPr lang="sl-SI" b="1" dirty="0"/>
              <a:t>kroži po krožnici</a:t>
            </a:r>
            <a:r>
              <a:rPr lang="sl-SI" dirty="0"/>
              <a:t> okoli Zemlje na razdalji </a:t>
            </a:r>
            <a:r>
              <a:rPr lang="sl-SI" i="1" dirty="0"/>
              <a:t>r</a:t>
            </a:r>
            <a:r>
              <a:rPr lang="sl-SI" dirty="0"/>
              <a:t> od </a:t>
            </a:r>
          </a:p>
          <a:p>
            <a:r>
              <a:rPr lang="sl-SI" dirty="0"/>
              <a:t>središča Zemlje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6CAD5-988A-401E-ACBC-AF59A8FA7A64}"/>
              </a:ext>
            </a:extLst>
          </p:cNvPr>
          <p:cNvSpPr txBox="1"/>
          <p:nvPr/>
        </p:nvSpPr>
        <p:spPr>
          <a:xfrm>
            <a:off x="1068081" y="2866145"/>
            <a:ext cx="5071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Poglejmo:</a:t>
            </a:r>
          </a:p>
          <a:p>
            <a:r>
              <a:rPr lang="en-US" dirty="0">
                <a:solidFill>
                  <a:schemeClr val="accent1"/>
                </a:solidFill>
              </a:rPr>
              <a:t>https://sl.wikipedia.org/wiki/Geostacionarna_orbita</a:t>
            </a:r>
          </a:p>
        </p:txBody>
      </p:sp>
    </p:spTree>
    <p:extLst>
      <p:ext uri="{BB962C8B-B14F-4D97-AF65-F5344CB8AC3E}">
        <p14:creationId xmlns:p14="http://schemas.microsoft.com/office/powerpoint/2010/main" val="1150492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Gibanje planetov oz. satelitov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73F800-469E-402A-BC02-3018BFDFB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25" y="1098817"/>
            <a:ext cx="6914492" cy="4826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F7A12D-E469-4F9D-83EA-D30A8212214F}"/>
              </a:ext>
            </a:extLst>
          </p:cNvPr>
          <p:cNvSpPr txBox="1"/>
          <p:nvPr/>
        </p:nvSpPr>
        <p:spPr>
          <a:xfrm>
            <a:off x="399570" y="6177963"/>
            <a:ext cx="9009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dirty="0">
                <a:solidFill>
                  <a:schemeClr val="accent1"/>
                </a:solidFill>
              </a:rPr>
              <a:t>Poglejmo (</a:t>
            </a:r>
            <a:r>
              <a:rPr lang="sl-SI" sz="1400" dirty="0" err="1">
                <a:solidFill>
                  <a:schemeClr val="accent1"/>
                </a:solidFill>
              </a:rPr>
              <a:t>Galileo</a:t>
            </a:r>
            <a:r>
              <a:rPr lang="sl-SI" sz="1400" dirty="0">
                <a:solidFill>
                  <a:schemeClr val="accent1"/>
                </a:solidFill>
              </a:rPr>
              <a:t>): https://en.wikipedia.org/wiki/Galileo_(satellite_navigation)#/media/File:Galileo_sat_constallation.gif</a:t>
            </a:r>
          </a:p>
        </p:txBody>
      </p:sp>
    </p:spTree>
    <p:extLst>
      <p:ext uri="{BB962C8B-B14F-4D97-AF65-F5344CB8AC3E}">
        <p14:creationId xmlns:p14="http://schemas.microsoft.com/office/powerpoint/2010/main" val="28251175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Gravitacijska potencialna energija – upoštevamo, da se težni pospešek oz. sila teže z višino spreminja.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B6044F-BABB-490D-96BF-57728BC0E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45" y="1308305"/>
            <a:ext cx="7948510" cy="4646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9D64E4-69F4-4F2E-A2C6-BF9D390C3FDF}"/>
              </a:ext>
            </a:extLst>
          </p:cNvPr>
          <p:cNvSpPr txBox="1"/>
          <p:nvPr/>
        </p:nvSpPr>
        <p:spPr>
          <a:xfrm>
            <a:off x="645459" y="5717057"/>
            <a:ext cx="8698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/>
              <a:t>Spomnimo se: tako kot pri vseh energijah ima fizikalni smisel le sprememba energije.</a:t>
            </a:r>
          </a:p>
          <a:p>
            <a:r>
              <a:rPr lang="sl-SI" sz="1400" b="1" dirty="0"/>
              <a:t>Izhodišče merjenja energije smemo poljubno prestaviti!</a:t>
            </a:r>
          </a:p>
        </p:txBody>
      </p:sp>
    </p:spTree>
    <p:extLst>
      <p:ext uri="{BB962C8B-B14F-4D97-AF65-F5344CB8AC3E}">
        <p14:creationId xmlns:p14="http://schemas.microsoft.com/office/powerpoint/2010/main" val="334023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Gravitacijska potencialna energija – upoštevamo, da se težni pospešek oz. sila teže z višino spreminja.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B6044F-BABB-490D-96BF-57728BC0E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45" y="1308305"/>
            <a:ext cx="7948510" cy="46468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A11188-6FC1-407F-992D-A35E4DD1E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36" y="1295348"/>
            <a:ext cx="8160444" cy="2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38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Gravitacijska potencialna energija – upoštevamo, da se težni pospešek oz. sila teže z višino spreminja.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FA40E6-1D0C-435C-A185-7E4F824AFAF9}"/>
              </a:ext>
            </a:extLst>
          </p:cNvPr>
          <p:cNvSpPr txBox="1"/>
          <p:nvPr/>
        </p:nvSpPr>
        <p:spPr>
          <a:xfrm>
            <a:off x="991240" y="1275549"/>
            <a:ext cx="4064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Druga kozmična hitrost ali </a:t>
            </a:r>
            <a:r>
              <a:rPr lang="sl-SI" i="1" dirty="0"/>
              <a:t>ubežna</a:t>
            </a:r>
            <a:r>
              <a:rPr lang="sl-SI" dirty="0"/>
              <a:t> hitrost: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E2D7F3-B942-46AA-9867-1365D5479F11}"/>
              </a:ext>
            </a:extLst>
          </p:cNvPr>
          <p:cNvSpPr txBox="1"/>
          <p:nvPr/>
        </p:nvSpPr>
        <p:spPr>
          <a:xfrm>
            <a:off x="753036" y="1871820"/>
            <a:ext cx="7294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Definicija na </a:t>
            </a:r>
            <a:r>
              <a:rPr lang="sl-SI" dirty="0" err="1"/>
              <a:t>wikipediji</a:t>
            </a:r>
            <a:r>
              <a:rPr lang="sl-SI" dirty="0"/>
              <a:t>: https://sl.wikipedia.org/wiki/Ube%C5%BEna_hitrost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64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Gravitacijska potencialna energija – upoštevamo, da se težni pospešek oz. sila teže z višino spreminja.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437206-C82F-4619-A560-1169503EF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570" y="1275548"/>
            <a:ext cx="5453579" cy="4956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07AC19-1331-45F4-BE70-2E950CC60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4" y="1275548"/>
            <a:ext cx="4012456" cy="232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14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80EADE-D5E5-4558-9CF0-B2366ED87698}"/>
              </a:ext>
            </a:extLst>
          </p:cNvPr>
          <p:cNvSpPr txBox="1"/>
          <p:nvPr/>
        </p:nvSpPr>
        <p:spPr>
          <a:xfrm>
            <a:off x="753036" y="402279"/>
            <a:ext cx="8375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Gravitacijska potencialna energija – upoštevamo, da se težni pospešek oz. sila teže z višino spreminja.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8E691E-A8DD-4A93-8523-D5210C8D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93" y="2179303"/>
            <a:ext cx="6600825" cy="2038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2955C7-5380-45F0-BA6A-3C5817C14B7B}"/>
              </a:ext>
            </a:extLst>
          </p:cNvPr>
          <p:cNvSpPr txBox="1"/>
          <p:nvPr/>
        </p:nvSpPr>
        <p:spPr>
          <a:xfrm>
            <a:off x="845244" y="1705855"/>
            <a:ext cx="336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Zakaj v atmosferi skoraj ni vodika?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CC3CC-75FC-4C2B-8974-ED651B2A9A3E}"/>
              </a:ext>
            </a:extLst>
          </p:cNvPr>
          <p:cNvSpPr txBox="1"/>
          <p:nvPr/>
        </p:nvSpPr>
        <p:spPr>
          <a:xfrm>
            <a:off x="908639" y="4782814"/>
            <a:ext cx="6132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Kako majhna bi morala biti Zemlja, da bi bila črna luknja?  </a:t>
            </a:r>
            <a:r>
              <a:rPr lang="sl-SI" i="1" dirty="0"/>
              <a:t>v</a:t>
            </a:r>
            <a:r>
              <a:rPr lang="sl-SI" dirty="0"/>
              <a:t> -&gt; </a:t>
            </a:r>
            <a:r>
              <a:rPr lang="sl-SI" i="1" dirty="0"/>
              <a:t>c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03946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1447</TotalTime>
  <Words>851</Words>
  <Application>Microsoft Office PowerPoint</Application>
  <PresentationFormat>A4 Paper (210x297 mm)</PresentationFormat>
  <Paragraphs>157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Jagličić, Zvonko</dc:creator>
  <cp:lastModifiedBy>Jagličić, Zvonko</cp:lastModifiedBy>
  <cp:revision>41</cp:revision>
  <dcterms:created xsi:type="dcterms:W3CDTF">2020-10-29T10:58:21Z</dcterms:created>
  <dcterms:modified xsi:type="dcterms:W3CDTF">2021-11-03T17:16:54Z</dcterms:modified>
</cp:coreProperties>
</file>