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166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41844-2097-4360-BE1C-4CDB978DC6F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C87-2EF1-4F92-91A9-9147C7A2A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3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01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69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15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93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40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72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E1C87-2EF1-4F92-91A9-9147C7A2A2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1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0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4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87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2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7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7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84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0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10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8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58CED-F58C-497A-AF72-5A63E0DA68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FC5B5-D295-46AB-B6D3-D8F1C42C7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55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Pretvorba kinetične ali potencialne v električno energijo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C61CA-2EEB-4E54-B4AE-BDD0764D2D1A}"/>
              </a:ext>
            </a:extLst>
          </p:cNvPr>
          <p:cNvSpPr txBox="1"/>
          <p:nvPr/>
        </p:nvSpPr>
        <p:spPr>
          <a:xfrm>
            <a:off x="7426337" y="775608"/>
            <a:ext cx="1907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Naloga Slap Savica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A67A7F-3557-4B13-92B6-ADDC2A1FD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31" y="1134961"/>
            <a:ext cx="5520935" cy="30826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011E6B-D4EE-484E-9B31-17C8C2F8F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507" y="2757919"/>
            <a:ext cx="5059136" cy="380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3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55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Pretvorba kinetične ali potencialne v električno energijo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C61CA-2EEB-4E54-B4AE-BDD0764D2D1A}"/>
              </a:ext>
            </a:extLst>
          </p:cNvPr>
          <p:cNvSpPr txBox="1"/>
          <p:nvPr/>
        </p:nvSpPr>
        <p:spPr>
          <a:xfrm>
            <a:off x="922564" y="1934937"/>
            <a:ext cx="70870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Naloga Slap Savica:</a:t>
            </a:r>
          </a:p>
          <a:p>
            <a:endParaRPr lang="sl-SI" dirty="0"/>
          </a:p>
          <a:p>
            <a:pPr algn="l"/>
            <a:r>
              <a:rPr lang="sl-SI" sz="1800" b="0" i="0" u="none" strike="noStrike" baseline="0" dirty="0">
                <a:latin typeface="CMR9"/>
              </a:rPr>
              <a:t>Pri elektrarni pod slapom Savice se voda spusti za 275 m, skozi turbine pa </a:t>
            </a:r>
          </a:p>
          <a:p>
            <a:pPr algn="l"/>
            <a:r>
              <a:rPr lang="sl-SI" sz="1800" b="0" i="0" u="none" strike="noStrike" baseline="0" dirty="0">
                <a:latin typeface="CMR9"/>
              </a:rPr>
              <a:t>teče po 2 m</a:t>
            </a:r>
            <a:r>
              <a:rPr lang="sl-SI" sz="1800" b="0" i="0" u="none" strike="noStrike" baseline="30000" dirty="0">
                <a:latin typeface="CMR6"/>
              </a:rPr>
              <a:t>3</a:t>
            </a:r>
            <a:r>
              <a:rPr lang="sl-SI" sz="1800" b="0" i="0" u="none" strike="noStrike" baseline="0" dirty="0">
                <a:latin typeface="CMR6"/>
              </a:rPr>
              <a:t> </a:t>
            </a:r>
            <a:r>
              <a:rPr lang="sl-SI" sz="1800" b="0" i="0" u="none" strike="noStrike" baseline="0" dirty="0">
                <a:latin typeface="CMR9"/>
              </a:rPr>
              <a:t>vode na sekundo.</a:t>
            </a:r>
          </a:p>
          <a:p>
            <a:pPr algn="l"/>
            <a:endParaRPr lang="sl-SI" sz="1800" b="0" i="0" u="none" strike="noStrike" baseline="0" dirty="0">
              <a:latin typeface="CMR9"/>
            </a:endParaRPr>
          </a:p>
          <a:p>
            <a:pPr algn="l"/>
            <a:r>
              <a:rPr lang="sl-SI" sz="1800" b="0" i="0" u="none" strike="noStrike" baseline="0" dirty="0">
                <a:latin typeface="CMR9"/>
              </a:rPr>
              <a:t>Izračunajmo največjo moč, ki jo voda lahko oddaja!</a:t>
            </a:r>
          </a:p>
          <a:p>
            <a:pPr algn="l"/>
            <a:endParaRPr lang="sl-SI" sz="1800" b="0" i="0" u="none" strike="noStrike" baseline="0" dirty="0">
              <a:latin typeface="CMR9"/>
            </a:endParaRPr>
          </a:p>
          <a:p>
            <a:pPr algn="l"/>
            <a:r>
              <a:rPr lang="sl-SI" sz="1800" b="0" i="0" u="none" strike="noStrike" baseline="0" dirty="0">
                <a:latin typeface="CMR9"/>
              </a:rPr>
              <a:t>Kolikšen je izkoristek te elektrarne, če delajo generatorji z močjo 4,4 MW?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04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55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Pretvorba kinetične ali potencialne v električno energijo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7DD107-71DD-4E49-9571-5E96D2ED3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52" y="2292964"/>
            <a:ext cx="5358493" cy="401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C61CA-2EEB-4E54-B4AE-BDD0764D2D1A}"/>
              </a:ext>
            </a:extLst>
          </p:cNvPr>
          <p:cNvSpPr txBox="1"/>
          <p:nvPr/>
        </p:nvSpPr>
        <p:spPr>
          <a:xfrm>
            <a:off x="857249" y="1355273"/>
            <a:ext cx="73776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Hipotetična pretočna elektrarna na Muri:</a:t>
            </a:r>
          </a:p>
          <a:p>
            <a:endParaRPr lang="sl-SI" dirty="0"/>
          </a:p>
          <a:p>
            <a:pPr algn="l"/>
            <a:r>
              <a:rPr lang="nl-NL" sz="1800" b="0" i="0" u="none" strike="noStrike" baseline="0" dirty="0">
                <a:latin typeface="CMR9"/>
              </a:rPr>
              <a:t>Hitrost reke Mure pri Radencih je 1,5 m/s in njen pretok 140</a:t>
            </a:r>
            <a:r>
              <a:rPr lang="sl-SI" sz="1800" b="0" i="0" u="none" strike="noStrike" baseline="0" dirty="0">
                <a:latin typeface="CMR9"/>
              </a:rPr>
              <a:t> </a:t>
            </a:r>
            <a:r>
              <a:rPr lang="nl-NL" sz="1800" b="0" i="0" u="none" strike="noStrike" baseline="0" dirty="0">
                <a:latin typeface="CMR9"/>
              </a:rPr>
              <a:t>m</a:t>
            </a:r>
            <a:r>
              <a:rPr lang="nl-NL" sz="1800" b="0" i="0" u="none" strike="noStrike" baseline="30000" dirty="0">
                <a:latin typeface="CMR6"/>
              </a:rPr>
              <a:t>3</a:t>
            </a:r>
            <a:r>
              <a:rPr lang="nl-NL" sz="1800" b="0" i="0" u="none" strike="noStrike" baseline="0" dirty="0">
                <a:latin typeface="CMR9"/>
              </a:rPr>
              <a:t>/s. Kolik</a:t>
            </a:r>
            <a:r>
              <a:rPr lang="sl-SI" sz="1800" b="0" i="0" u="none" strike="noStrike" baseline="0" dirty="0">
                <a:latin typeface="CMR9"/>
              </a:rPr>
              <a:t>š</a:t>
            </a:r>
            <a:r>
              <a:rPr lang="nl-NL" sz="1800" b="0" i="0" u="none" strike="noStrike" baseline="0" dirty="0">
                <a:latin typeface="CMR9"/>
              </a:rPr>
              <a:t>no</a:t>
            </a:r>
          </a:p>
          <a:p>
            <a:pPr algn="l"/>
            <a:r>
              <a:rPr lang="sl-SI" sz="1800" b="0" i="0" u="none" strike="noStrike" baseline="0" dirty="0">
                <a:latin typeface="CMR9"/>
              </a:rPr>
              <a:t>električno moč bi lahko proizvajala elektrarna z izkoristkom 80 %?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6324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474C9F-C28E-4653-AE5A-EB37A66089E3}"/>
              </a:ext>
            </a:extLst>
          </p:cNvPr>
          <p:cNvSpPr txBox="1"/>
          <p:nvPr/>
        </p:nvSpPr>
        <p:spPr>
          <a:xfrm>
            <a:off x="922564" y="693964"/>
            <a:ext cx="55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Pretvorba kinetične ali potencialne v električno energijo</a:t>
            </a:r>
            <a:endParaRPr lang="en-US" b="1" dirty="0"/>
          </a:p>
        </p:txBody>
      </p:sp>
      <p:pic>
        <p:nvPicPr>
          <p:cNvPr id="2050" name="Picture 2" descr="Eco windmill, Nanos, Razdrto, Slovenia, central Europe Stock Photo - Alamy">
            <a:extLst>
              <a:ext uri="{FF2B5EF4-FFF2-40B4-BE49-F238E27FC236}">
                <a16:creationId xmlns:a16="http://schemas.microsoft.com/office/drawing/2014/main" id="{C6E47A12-DD1F-4EBF-A074-59ACCDCAE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463" y="2514598"/>
            <a:ext cx="5799837" cy="413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C61CA-2EEB-4E54-B4AE-BDD0764D2D1A}"/>
              </a:ext>
            </a:extLst>
          </p:cNvPr>
          <p:cNvSpPr txBox="1"/>
          <p:nvPr/>
        </p:nvSpPr>
        <p:spPr>
          <a:xfrm>
            <a:off x="857249" y="1355273"/>
            <a:ext cx="620984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Vetrna elektrarna</a:t>
            </a:r>
          </a:p>
          <a:p>
            <a:endParaRPr lang="sl-SI" dirty="0"/>
          </a:p>
          <a:p>
            <a:pPr algn="l"/>
            <a:r>
              <a:rPr lang="nl-NL" sz="1800" b="0" i="0" u="none" strike="noStrike" baseline="0" dirty="0">
                <a:latin typeface="CMR9"/>
              </a:rPr>
              <a:t>Električni generator na veter ima veternico s presekom 30 m</a:t>
            </a:r>
            <a:r>
              <a:rPr lang="nl-NL" sz="1800" b="0" i="0" u="none" strike="noStrike" baseline="30000" dirty="0">
                <a:latin typeface="CMR9"/>
              </a:rPr>
              <a:t>2</a:t>
            </a:r>
            <a:r>
              <a:rPr lang="nl-NL" sz="1800" b="0" i="0" u="none" strike="noStrike" baseline="0" dirty="0">
                <a:latin typeface="CMR9"/>
              </a:rPr>
              <a:t>. </a:t>
            </a:r>
          </a:p>
          <a:p>
            <a:pPr algn="l"/>
            <a:r>
              <a:rPr lang="nl-NL" sz="1800" b="0" i="0" u="none" strike="noStrike" baseline="0" dirty="0">
                <a:latin typeface="CMR9"/>
              </a:rPr>
              <a:t>Kolikšno električno moč daje generator pri hitrosti vetra 10 m/s, </a:t>
            </a:r>
          </a:p>
          <a:p>
            <a:pPr algn="l"/>
            <a:r>
              <a:rPr lang="nl-NL" sz="1800" b="0" i="0" u="none" strike="noStrike" baseline="0" dirty="0">
                <a:latin typeface="CMR9"/>
              </a:rPr>
              <a:t>če izkorišča 10% kinetične energije vetra? </a:t>
            </a:r>
            <a:endParaRPr lang="sl-SI" sz="1800" b="0" i="0" u="none" strike="noStrike" baseline="0" dirty="0">
              <a:latin typeface="CMR9"/>
            </a:endParaRPr>
          </a:p>
          <a:p>
            <a:pPr algn="l"/>
            <a:r>
              <a:rPr lang="nl-NL" sz="1800" b="0" i="0" u="none" strike="noStrike" baseline="0" dirty="0">
                <a:latin typeface="CMR9"/>
              </a:rPr>
              <a:t>Gostota zraka je 1,3 kg/m</a:t>
            </a:r>
            <a:r>
              <a:rPr lang="nl-NL" sz="1800" b="0" i="0" u="none" strike="noStrike" baseline="30000" dirty="0">
                <a:latin typeface="CMR9"/>
              </a:rPr>
              <a:t>3</a:t>
            </a:r>
            <a:r>
              <a:rPr lang="nl-NL" sz="1800" b="0" i="0" u="none" strike="noStrike" baseline="0" dirty="0">
                <a:latin typeface="CMR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42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8C61CA-2EEB-4E54-B4AE-BDD0764D2D1A}"/>
              </a:ext>
            </a:extLst>
          </p:cNvPr>
          <p:cNvSpPr txBox="1"/>
          <p:nvPr/>
        </p:nvSpPr>
        <p:spPr>
          <a:xfrm>
            <a:off x="857249" y="1355273"/>
            <a:ext cx="1823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Vetrna elektrarna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BC2EFB-CD36-4CD5-B1D0-8BD969096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203" y="418320"/>
            <a:ext cx="4289047" cy="5133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656FD4-03B8-46EE-9562-2AE8659F8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40356"/>
            <a:ext cx="2992417" cy="24497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492282-903B-4A71-8D63-4B96F7668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36" y="2490107"/>
            <a:ext cx="4542744" cy="433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8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8C61CA-2EEB-4E54-B4AE-BDD0764D2D1A}"/>
              </a:ext>
            </a:extLst>
          </p:cNvPr>
          <p:cNvSpPr txBox="1"/>
          <p:nvPr/>
        </p:nvSpPr>
        <p:spPr>
          <a:xfrm>
            <a:off x="857249" y="1355273"/>
            <a:ext cx="1823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Vetrna elektrarna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9CF739-8155-4C14-9824-F938D1639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7" y="587148"/>
            <a:ext cx="6375627" cy="3286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A9A1F8-8166-406C-A2D8-82B5BFEE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728" y="2935083"/>
            <a:ext cx="2868386" cy="34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6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6FB4B3-1FBB-485D-85B7-A5E3F167E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302" y="550746"/>
            <a:ext cx="7408506" cy="598240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EB7C404-8B7D-47B6-BA4F-BA301E08E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123714"/>
              </p:ext>
            </p:extLst>
          </p:nvPr>
        </p:nvGraphicFramePr>
        <p:xfrm>
          <a:off x="6795406" y="4593427"/>
          <a:ext cx="2093477" cy="2103120"/>
        </p:xfrm>
        <a:graphic>
          <a:graphicData uri="http://schemas.openxmlformats.org/drawingml/2006/table">
            <a:tbl>
              <a:tblPr/>
              <a:tblGrid>
                <a:gridCol w="2093477">
                  <a:extLst>
                    <a:ext uri="{9D8B030D-6E8A-4147-A177-3AD203B41FA5}">
                      <a16:colId xmlns:a16="http://schemas.microsoft.com/office/drawing/2014/main" val="36332515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sl-SI" sz="1200" b="0" i="0" dirty="0">
                          <a:effectLst/>
                          <a:latin typeface="Segoe UI" panose="020B0502040204020203" pitchFamily="34" charset="0"/>
                        </a:rPr>
                        <a:t>Decembra 2025 je Občinski svet Občine Rogatec sprejel sklep, da nasprotuje umestitvi vetrnih elektrarn na območje občine in tudi predlogu državnega prostorskega načrta za projekt Vetrna elektrarna Rogatec.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389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4036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740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4288</TotalTime>
  <Words>202</Words>
  <Application>Microsoft Office PowerPoint</Application>
  <PresentationFormat>A4 Paper (210x297 mm)</PresentationFormat>
  <Paragraphs>33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CMR6</vt:lpstr>
      <vt:lpstr>CMR9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Jagličić, Zvonko</dc:creator>
  <cp:lastModifiedBy>Jagličić, Zvonko</cp:lastModifiedBy>
  <cp:revision>85</cp:revision>
  <dcterms:created xsi:type="dcterms:W3CDTF">2020-11-02T07:41:45Z</dcterms:created>
  <dcterms:modified xsi:type="dcterms:W3CDTF">2026-10-27T14:34:14Z</dcterms:modified>
</cp:coreProperties>
</file>